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tiff" ContentType="image/tiff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256" r:id="rId2"/>
    <p:sldId id="258" r:id="rId3"/>
    <p:sldId id="259" r:id="rId4"/>
    <p:sldId id="257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243"/>
    <p:restoredTop sz="94685"/>
  </p:normalViewPr>
  <p:slideViewPr>
    <p:cSldViewPr snapToGrid="0" snapToObjects="1">
      <p:cViewPr varScale="1">
        <p:scale>
          <a:sx n="118" d="100"/>
          <a:sy n="118" d="100"/>
        </p:scale>
        <p:origin x="92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notesMaster" Target="notesMasters/notesMaster1.xml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6BFC61-68DF-6042-99BB-04A68B3AA0DD}" type="datetimeFigureOut">
              <a:rPr lang="fr-FR" smtClean="0"/>
              <a:t>29/11/2016</a:t>
            </a:fld>
            <a:endParaRPr lang="fr-FR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104978-0C8F-F840-875F-731AE9835B5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13702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Cliquez pour modifier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76ADC-8ED8-C943-8F22-CB84FA5D60AE}" type="datetimeFigureOut">
              <a:rPr lang="fr-FR" smtClean="0"/>
              <a:t>29/11/2016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8AE63-3137-E842-8161-DB76D3489C0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24901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76ADC-8ED8-C943-8F22-CB84FA5D60AE}" type="datetimeFigureOut">
              <a:rPr lang="fr-FR" smtClean="0"/>
              <a:t>29/11/2016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8AE63-3137-E842-8161-DB76D3489C0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657131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76ADC-8ED8-C943-8F22-CB84FA5D60AE}" type="datetimeFigureOut">
              <a:rPr lang="fr-FR" smtClean="0"/>
              <a:t>29/11/2016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8AE63-3137-E842-8161-DB76D3489C0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315630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76ADC-8ED8-C943-8F22-CB84FA5D60AE}" type="datetimeFigureOut">
              <a:rPr lang="fr-FR" smtClean="0"/>
              <a:t>29/11/2016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8AE63-3137-E842-8161-DB76D3489C0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97132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76ADC-8ED8-C943-8F22-CB84FA5D60AE}" type="datetimeFigureOut">
              <a:rPr lang="fr-FR" smtClean="0"/>
              <a:t>29/11/2016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8AE63-3137-E842-8161-DB76D3489C0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794084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76ADC-8ED8-C943-8F22-CB84FA5D60AE}" type="datetimeFigureOut">
              <a:rPr lang="fr-FR" smtClean="0"/>
              <a:t>29/11/2016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8AE63-3137-E842-8161-DB76D3489C0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290617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76ADC-8ED8-C943-8F22-CB84FA5D60AE}" type="datetimeFigureOut">
              <a:rPr lang="fr-FR" smtClean="0"/>
              <a:t>29/11/2016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8AE63-3137-E842-8161-DB76D3489C0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09380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76ADC-8ED8-C943-8F22-CB84FA5D60AE}" type="datetimeFigureOut">
              <a:rPr lang="fr-FR" smtClean="0"/>
              <a:t>29/11/2016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8AE63-3137-E842-8161-DB76D3489C0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098578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76ADC-8ED8-C943-8F22-CB84FA5D60AE}" type="datetimeFigureOut">
              <a:rPr lang="fr-FR" smtClean="0"/>
              <a:t>29/11/2016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8AE63-3137-E842-8161-DB76D3489C0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422418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76ADC-8ED8-C943-8F22-CB84FA5D60AE}" type="datetimeFigureOut">
              <a:rPr lang="fr-FR" smtClean="0"/>
              <a:t>29/11/2016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8AE63-3137-E842-8161-DB76D3489C0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848688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76ADC-8ED8-C943-8F22-CB84FA5D60AE}" type="datetimeFigureOut">
              <a:rPr lang="fr-FR" smtClean="0"/>
              <a:t>29/11/2016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8AE63-3137-E842-8161-DB76D3489C0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705522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076ADC-8ED8-C943-8F22-CB84FA5D60AE}" type="datetimeFigureOut">
              <a:rPr lang="fr-FR" smtClean="0"/>
              <a:t>29/11/2016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38AE63-3137-E842-8161-DB76D3489C0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757861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9.tiff"/><Relationship Id="rId6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4" Type="http://schemas.openxmlformats.org/officeDocument/2006/relationships/image" Target="../media/image19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4" Type="http://schemas.openxmlformats.org/officeDocument/2006/relationships/image" Target="../media/image22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4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http/u.adacore.com/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dacore.com/sparkpro/" TargetMode="External"/><Relationship Id="rId4" Type="http://schemas.openxmlformats.org/officeDocument/2006/relationships/hyperlink" Target="http://libre.adacore.com/" TargetMode="External"/><Relationship Id="rId5" Type="http://schemas.openxmlformats.org/officeDocument/2006/relationships/hyperlink" Target="http://www.spark-2014.org/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http/u.adacore.com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4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4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Relationship Id="rId3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Relationship Id="rId3" Type="http://schemas.openxmlformats.org/officeDocument/2006/relationships/image" Target="../media/image11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34911" y="1122363"/>
            <a:ext cx="11902191" cy="2387600"/>
          </a:xfrm>
        </p:spPr>
        <p:txBody>
          <a:bodyPr>
            <a:normAutofit/>
          </a:bodyPr>
          <a:lstStyle/>
          <a:p>
            <a:r>
              <a:rPr lang="fr-FR" dirty="0"/>
              <a:t>Building High Assurance Software </a:t>
            </a:r>
            <a:r>
              <a:rPr lang="fr-FR" dirty="0" err="1"/>
              <a:t>without</a:t>
            </a:r>
            <a:r>
              <a:rPr lang="fr-FR" dirty="0"/>
              <a:t> </a:t>
            </a:r>
            <a:r>
              <a:rPr lang="fr-FR" dirty="0" err="1"/>
              <a:t>Breaking</a:t>
            </a:r>
            <a:r>
              <a:rPr lang="fr-FR" dirty="0"/>
              <a:t> the </a:t>
            </a:r>
            <a:r>
              <a:rPr lang="fr-FR" dirty="0" smtClean="0"/>
              <a:t>Bank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14006" y="4621369"/>
            <a:ext cx="9144000" cy="1655762"/>
          </a:xfrm>
        </p:spPr>
        <p:txBody>
          <a:bodyPr/>
          <a:lstStyle/>
          <a:p>
            <a:r>
              <a:rPr lang="fr-FR" b="1" dirty="0"/>
              <a:t>Yannick Moy, SPARK Product Manager, </a:t>
            </a:r>
            <a:r>
              <a:rPr lang="fr-FR" b="1" dirty="0" smtClean="0"/>
              <a:t>AdaCore</a:t>
            </a:r>
          </a:p>
          <a:p>
            <a:r>
              <a:rPr lang="fr-FR" b="1" dirty="0"/>
              <a:t>Rod Chapman, </a:t>
            </a:r>
            <a:r>
              <a:rPr lang="fr-FR" b="1" dirty="0" err="1"/>
              <a:t>Director</a:t>
            </a:r>
            <a:r>
              <a:rPr lang="fr-FR" b="1" dirty="0"/>
              <a:t>, </a:t>
            </a:r>
            <a:r>
              <a:rPr lang="fr-FR" b="1" dirty="0" err="1"/>
              <a:t>Protean</a:t>
            </a:r>
            <a:r>
              <a:rPr lang="fr-FR" b="1" dirty="0"/>
              <a:t> Code Ltd</a:t>
            </a:r>
            <a:r>
              <a:rPr lang="fr-FR" b="1" dirty="0" smtClean="0"/>
              <a:t>.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454722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Silver</a:t>
            </a:r>
            <a:r>
              <a:rPr lang="fr-FR" dirty="0"/>
              <a:t> </a:t>
            </a:r>
            <a:r>
              <a:rPr lang="fr-FR" dirty="0" err="1"/>
              <a:t>level</a:t>
            </a:r>
            <a:r>
              <a:rPr lang="fr-FR" dirty="0"/>
              <a:t>: control </a:t>
            </a:r>
            <a:r>
              <a:rPr lang="fr-FR" dirty="0" err="1"/>
              <a:t>your</a:t>
            </a:r>
            <a:r>
              <a:rPr lang="fr-FR" dirty="0"/>
              <a:t> software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 smtClean="0"/>
              <a:t>Run</a:t>
            </a:r>
            <a:r>
              <a:rPr lang="fr-FR" dirty="0" smtClean="0"/>
              <a:t>-time </a:t>
            </a:r>
            <a:r>
              <a:rPr lang="fr-FR" dirty="0" err="1" smtClean="0"/>
              <a:t>errors</a:t>
            </a:r>
            <a:r>
              <a:rPr lang="fr-FR" dirty="0" smtClean="0"/>
              <a:t> are </a:t>
            </a:r>
            <a:r>
              <a:rPr lang="fr-FR" dirty="0" err="1" smtClean="0"/>
              <a:t>evil</a:t>
            </a:r>
            <a:r>
              <a:rPr lang="mr-IN" dirty="0" smtClean="0"/>
              <a:t>…</a:t>
            </a:r>
            <a:r>
              <a:rPr lang="en-US" dirty="0" smtClean="0"/>
              <a:t> unless eliminated with SPARK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Even safety/security focused code reviews miss critical vulnerabilities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Only tool-supported analysis can achieve 100% guarantees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4600" y="3022600"/>
            <a:ext cx="4622800" cy="80010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100" y="2667000"/>
            <a:ext cx="3111500" cy="1511300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7400" y="2628900"/>
            <a:ext cx="3238500" cy="1549400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89803" y="3822700"/>
            <a:ext cx="881694" cy="881694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17965" y="3745804"/>
            <a:ext cx="1035485" cy="1035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5024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Gold </a:t>
            </a:r>
            <a:r>
              <a:rPr lang="fr-FR" dirty="0" err="1"/>
              <a:t>level</a:t>
            </a:r>
            <a:r>
              <a:rPr lang="fr-FR" dirty="0"/>
              <a:t>: know </a:t>
            </a:r>
            <a:r>
              <a:rPr lang="fr-FR" dirty="0" err="1"/>
              <a:t>your</a:t>
            </a:r>
            <a:r>
              <a:rPr lang="fr-FR" dirty="0"/>
              <a:t> software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199" y="1852128"/>
            <a:ext cx="11035749" cy="4548671"/>
          </a:xfrm>
        </p:spPr>
        <p:txBody>
          <a:bodyPr>
            <a:normAutofit fontScale="92500" lnSpcReduction="10000"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 smtClean="0"/>
              <a:t>Contracts</a:t>
            </a:r>
            <a:r>
              <a:rPr lang="fr-FR" dirty="0" smtClean="0"/>
              <a:t> on </a:t>
            </a:r>
            <a:r>
              <a:rPr lang="fr-FR" dirty="0" err="1" smtClean="0"/>
              <a:t>functions</a:t>
            </a:r>
            <a:r>
              <a:rPr lang="fr-FR" dirty="0" smtClean="0"/>
              <a:t> </a:t>
            </a:r>
            <a:r>
              <a:rPr lang="fr-FR" dirty="0" err="1" smtClean="0"/>
              <a:t>specify</a:t>
            </a:r>
            <a:r>
              <a:rPr lang="fr-FR" dirty="0" smtClean="0"/>
              <a:t> </a:t>
            </a:r>
            <a:r>
              <a:rPr lang="fr-FR" dirty="0" err="1" smtClean="0"/>
              <a:t>intended</a:t>
            </a:r>
            <a:r>
              <a:rPr lang="fr-FR" dirty="0" smtClean="0"/>
              <a:t> </a:t>
            </a:r>
            <a:r>
              <a:rPr lang="fr-FR" dirty="0" err="1" smtClean="0"/>
              <a:t>behavior</a:t>
            </a:r>
            <a:endParaRPr lang="fr-FR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Alternative to </a:t>
            </a:r>
            <a:r>
              <a:rPr lang="fr-FR" dirty="0" err="1" smtClean="0"/>
              <a:t>comments</a:t>
            </a:r>
            <a:r>
              <a:rPr lang="fr-FR" dirty="0" smtClean="0"/>
              <a:t>, </a:t>
            </a:r>
            <a:r>
              <a:rPr lang="fr-FR" dirty="0" err="1" smtClean="0"/>
              <a:t>defensive</a:t>
            </a:r>
            <a:r>
              <a:rPr lang="fr-FR" dirty="0" smtClean="0"/>
              <a:t> code, </a:t>
            </a:r>
            <a:r>
              <a:rPr lang="fr-FR" dirty="0" err="1" smtClean="0"/>
              <a:t>informally</a:t>
            </a:r>
            <a:r>
              <a:rPr lang="fr-FR" dirty="0" smtClean="0"/>
              <a:t> </a:t>
            </a:r>
            <a:r>
              <a:rPr lang="fr-FR" dirty="0" err="1" smtClean="0"/>
              <a:t>specified</a:t>
            </a:r>
            <a:r>
              <a:rPr lang="fr-FR" dirty="0" smtClean="0"/>
              <a:t> </a:t>
            </a:r>
            <a:r>
              <a:rPr lang="fr-FR" dirty="0" err="1" smtClean="0"/>
              <a:t>requirements</a:t>
            </a:r>
            <a:endParaRPr lang="fr-FR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 smtClean="0"/>
              <a:t>Contracts</a:t>
            </a:r>
            <a:r>
              <a:rPr lang="fr-FR" dirty="0" smtClean="0"/>
              <a:t> </a:t>
            </a:r>
            <a:r>
              <a:rPr lang="fr-FR" dirty="0" err="1" smtClean="0"/>
              <a:t>can</a:t>
            </a:r>
            <a:r>
              <a:rPr lang="fr-FR" dirty="0" smtClean="0"/>
              <a:t> </a:t>
            </a:r>
            <a:r>
              <a:rPr lang="fr-FR" dirty="0" err="1" smtClean="0"/>
              <a:t>be</a:t>
            </a:r>
            <a:r>
              <a:rPr lang="fr-FR" dirty="0" smtClean="0"/>
              <a:t> </a:t>
            </a:r>
            <a:r>
              <a:rPr lang="fr-FR" dirty="0" err="1" smtClean="0"/>
              <a:t>executed</a:t>
            </a:r>
            <a:r>
              <a:rPr lang="fr-FR" dirty="0" smtClean="0"/>
              <a:t> (tests) and </a:t>
            </a:r>
            <a:r>
              <a:rPr lang="fr-FR" dirty="0" err="1" smtClean="0"/>
              <a:t>stripped</a:t>
            </a:r>
            <a:r>
              <a:rPr lang="fr-FR" dirty="0" smtClean="0"/>
              <a:t> in final </a:t>
            </a:r>
            <a:r>
              <a:rPr lang="fr-FR" dirty="0" err="1" smtClean="0"/>
              <a:t>executable</a:t>
            </a:r>
            <a:endParaRPr lang="fr-FR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 smtClean="0"/>
              <a:t>Contracts</a:t>
            </a:r>
            <a:r>
              <a:rPr lang="fr-FR" dirty="0" smtClean="0"/>
              <a:t> </a:t>
            </a:r>
            <a:r>
              <a:rPr lang="fr-FR" dirty="0" err="1" smtClean="0"/>
              <a:t>can</a:t>
            </a:r>
            <a:r>
              <a:rPr lang="fr-FR" dirty="0" smtClean="0"/>
              <a:t> </a:t>
            </a:r>
            <a:r>
              <a:rPr lang="fr-FR" dirty="0" err="1" smtClean="0"/>
              <a:t>be</a:t>
            </a:r>
            <a:r>
              <a:rPr lang="fr-FR" dirty="0" smtClean="0"/>
              <a:t> </a:t>
            </a:r>
            <a:r>
              <a:rPr lang="fr-FR" dirty="0" err="1" smtClean="0"/>
              <a:t>proved</a:t>
            </a:r>
            <a:r>
              <a:rPr lang="fr-FR" dirty="0" smtClean="0"/>
              <a:t> (</a:t>
            </a:r>
            <a:r>
              <a:rPr lang="fr-FR" dirty="0" err="1" smtClean="0"/>
              <a:t>analysis</a:t>
            </a:r>
            <a:r>
              <a:rPr lang="fr-FR" dirty="0" smtClean="0"/>
              <a:t>) in minutes on </a:t>
            </a:r>
            <a:r>
              <a:rPr lang="fr-FR" dirty="0" err="1" smtClean="0"/>
              <a:t>developers</a:t>
            </a:r>
            <a:r>
              <a:rPr lang="fr-FR" dirty="0" smtClean="0"/>
              <a:t>’ machines</a:t>
            </a:r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514" y="2358571"/>
            <a:ext cx="9944100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8073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The </a:t>
            </a:r>
            <a:r>
              <a:rPr lang="fr-FR" dirty="0" err="1"/>
              <a:t>path</a:t>
            </a:r>
            <a:r>
              <a:rPr lang="fr-FR" dirty="0"/>
              <a:t> to adoption</a:t>
            </a:r>
          </a:p>
        </p:txBody>
      </p:sp>
      <p:sp>
        <p:nvSpPr>
          <p:cNvPr id="5" name="Espace réservé du contenu 2"/>
          <p:cNvSpPr>
            <a:spLocks noGrp="1"/>
          </p:cNvSpPr>
          <p:nvPr>
            <p:ph idx="1"/>
          </p:nvPr>
        </p:nvSpPr>
        <p:spPr>
          <a:xfrm>
            <a:off x="838200" y="1825625"/>
            <a:ext cx="3191540" cy="4351338"/>
          </a:xfrm>
        </p:spPr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u="sng" dirty="0" smtClean="0"/>
              <a:t>The first </a:t>
            </a:r>
            <a:r>
              <a:rPr lang="fr-FR" u="sng" dirty="0" err="1" smtClean="0"/>
              <a:t>project</a:t>
            </a:r>
            <a:endParaRPr lang="fr-FR" u="sng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u="sng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Target </a:t>
            </a:r>
            <a:r>
              <a:rPr lang="fr-FR" dirty="0" err="1" smtClean="0"/>
              <a:t>small</a:t>
            </a:r>
            <a:r>
              <a:rPr lang="fr-FR" dirty="0" smtClean="0"/>
              <a:t> </a:t>
            </a:r>
            <a:r>
              <a:rPr lang="fr-FR" dirty="0" err="1" smtClean="0"/>
              <a:t>project</a:t>
            </a:r>
            <a:endParaRPr lang="fr-FR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 smtClean="0"/>
              <a:t>Ideally</a:t>
            </a:r>
            <a:r>
              <a:rPr lang="fr-FR" dirty="0" smtClean="0"/>
              <a:t> new </a:t>
            </a:r>
            <a:r>
              <a:rPr lang="fr-FR" dirty="0" err="1" smtClean="0"/>
              <a:t>project</a:t>
            </a:r>
            <a:r>
              <a:rPr lang="fr-FR" dirty="0" smtClean="0"/>
              <a:t> or partial rewrite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Stone/Bronze </a:t>
            </a:r>
            <a:r>
              <a:rPr lang="fr-FR" dirty="0" err="1" smtClean="0"/>
              <a:t>levels</a:t>
            </a:r>
            <a:endParaRPr lang="fr-FR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/>
          </a:p>
        </p:txBody>
      </p:sp>
      <p:sp>
        <p:nvSpPr>
          <p:cNvPr id="6" name="Espace réservé du contenu 2"/>
          <p:cNvSpPr txBox="1">
            <a:spLocks/>
          </p:cNvSpPr>
          <p:nvPr/>
        </p:nvSpPr>
        <p:spPr>
          <a:xfrm>
            <a:off x="4343399" y="1825624"/>
            <a:ext cx="3191540" cy="48932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 u="sng" dirty="0" err="1" smtClean="0"/>
              <a:t>Moving</a:t>
            </a:r>
            <a:r>
              <a:rPr lang="fr-FR" u="sng" dirty="0" smtClean="0"/>
              <a:t> up </a:t>
            </a:r>
            <a:r>
              <a:rPr lang="fr-FR" u="sng" dirty="0" err="1" smtClean="0"/>
              <a:t>levels</a:t>
            </a:r>
            <a:endParaRPr lang="fr-FR" u="sng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fr-FR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 dirty="0" err="1" smtClean="0"/>
              <a:t>Maximize</a:t>
            </a:r>
            <a:r>
              <a:rPr lang="fr-FR" dirty="0" smtClean="0"/>
              <a:t> use of SPARK (Stone)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fr-FR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 dirty="0" err="1" smtClean="0"/>
              <a:t>Prove</a:t>
            </a:r>
            <a:r>
              <a:rPr lang="fr-FR" dirty="0" smtClean="0"/>
              <a:t> all code </a:t>
            </a:r>
            <a:r>
              <a:rPr lang="fr-FR" dirty="0" err="1" smtClean="0"/>
              <a:t>safe</a:t>
            </a:r>
            <a:r>
              <a:rPr lang="fr-FR" dirty="0" smtClean="0"/>
              <a:t> (Bronze/</a:t>
            </a:r>
            <a:r>
              <a:rPr lang="fr-FR" dirty="0" err="1"/>
              <a:t>S</a:t>
            </a:r>
            <a:r>
              <a:rPr lang="fr-FR" dirty="0" err="1" smtClean="0"/>
              <a:t>ilver</a:t>
            </a:r>
            <a:r>
              <a:rPr lang="fr-FR" dirty="0" smtClean="0"/>
              <a:t>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fr-FR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 dirty="0" err="1" smtClean="0"/>
              <a:t>Prove</a:t>
            </a:r>
            <a:r>
              <a:rPr lang="fr-FR" dirty="0" smtClean="0"/>
              <a:t> </a:t>
            </a:r>
            <a:r>
              <a:rPr lang="fr-FR" dirty="0" err="1" smtClean="0"/>
              <a:t>only</a:t>
            </a:r>
            <a:r>
              <a:rPr lang="fr-FR" dirty="0" smtClean="0"/>
              <a:t> </a:t>
            </a:r>
            <a:r>
              <a:rPr lang="fr-FR" dirty="0" err="1" smtClean="0"/>
              <a:t>critical</a:t>
            </a:r>
            <a:r>
              <a:rPr lang="fr-FR" dirty="0" smtClean="0"/>
              <a:t> </a:t>
            </a:r>
            <a:r>
              <a:rPr lang="fr-FR" dirty="0" err="1" smtClean="0"/>
              <a:t>properties</a:t>
            </a:r>
            <a:r>
              <a:rPr lang="fr-FR" dirty="0" smtClean="0"/>
              <a:t> (Gold)</a:t>
            </a:r>
            <a:endParaRPr lang="fr-FR" dirty="0"/>
          </a:p>
        </p:txBody>
      </p:sp>
      <p:sp>
        <p:nvSpPr>
          <p:cNvPr id="7" name="Espace réservé du contenu 2"/>
          <p:cNvSpPr txBox="1">
            <a:spLocks/>
          </p:cNvSpPr>
          <p:nvPr/>
        </p:nvSpPr>
        <p:spPr>
          <a:xfrm>
            <a:off x="7848599" y="1811817"/>
            <a:ext cx="319154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 u="sng" dirty="0" err="1" smtClean="0"/>
              <a:t>Scaling</a:t>
            </a:r>
            <a:r>
              <a:rPr lang="fr-FR" u="sng" dirty="0" smtClean="0"/>
              <a:t> </a:t>
            </a:r>
            <a:r>
              <a:rPr lang="fr-FR" u="sng" dirty="0" err="1" smtClean="0"/>
              <a:t>it</a:t>
            </a:r>
            <a:endParaRPr lang="fr-FR" u="sng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fr-FR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 dirty="0" err="1" smtClean="0"/>
              <a:t>Build</a:t>
            </a:r>
            <a:r>
              <a:rPr lang="fr-FR" dirty="0" smtClean="0"/>
              <a:t> up expertise </a:t>
            </a:r>
            <a:r>
              <a:rPr lang="fr-FR" dirty="0" err="1" smtClean="0"/>
              <a:t>through</a:t>
            </a:r>
            <a:r>
              <a:rPr lang="fr-FR" dirty="0" smtClean="0"/>
              <a:t> training of </a:t>
            </a:r>
            <a:r>
              <a:rPr lang="fr-FR" dirty="0" err="1" smtClean="0"/>
              <a:t>selected</a:t>
            </a:r>
            <a:r>
              <a:rPr lang="fr-FR" dirty="0" smtClean="0"/>
              <a:t> </a:t>
            </a:r>
            <a:r>
              <a:rPr lang="fr-FR" dirty="0" err="1" smtClean="0"/>
              <a:t>engineers</a:t>
            </a:r>
            <a:endParaRPr lang="fr-FR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fr-FR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 dirty="0" err="1" smtClean="0"/>
              <a:t>Analysis</a:t>
            </a:r>
            <a:r>
              <a:rPr lang="fr-FR" dirty="0"/>
              <a:t> </a:t>
            </a:r>
            <a:r>
              <a:rPr lang="fr-FR" dirty="0" err="1" smtClean="0"/>
              <a:t>used</a:t>
            </a:r>
            <a:r>
              <a:rPr lang="fr-FR" dirty="0" smtClean="0"/>
              <a:t> by </a:t>
            </a:r>
            <a:r>
              <a:rPr lang="fr-FR" dirty="0" err="1" smtClean="0"/>
              <a:t>developers</a:t>
            </a:r>
            <a:r>
              <a:rPr lang="fr-FR" dirty="0" smtClean="0"/>
              <a:t> on </a:t>
            </a:r>
            <a:r>
              <a:rPr lang="fr-FR" dirty="0" err="1" smtClean="0"/>
              <a:t>their</a:t>
            </a:r>
            <a:r>
              <a:rPr lang="fr-FR" dirty="0" smtClean="0"/>
              <a:t> machine (agile!)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63448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Examples</a:t>
            </a:r>
            <a:r>
              <a:rPr lang="fr-FR" dirty="0" smtClean="0"/>
              <a:t> of </a:t>
            </a:r>
            <a:r>
              <a:rPr lang="fr-FR" dirty="0" err="1" smtClean="0"/>
              <a:t>industrial</a:t>
            </a:r>
            <a:r>
              <a:rPr lang="fr-FR" dirty="0" smtClean="0"/>
              <a:t> </a:t>
            </a:r>
            <a:r>
              <a:rPr lang="fr-FR" dirty="0"/>
              <a:t>practice </a:t>
            </a:r>
            <a:r>
              <a:rPr lang="fr-FR" dirty="0" err="1"/>
              <a:t>with</a:t>
            </a:r>
            <a:r>
              <a:rPr lang="fr-FR" dirty="0"/>
              <a:t> SPARK</a:t>
            </a:r>
          </a:p>
        </p:txBody>
      </p:sp>
      <p:graphicFrame>
        <p:nvGraphicFramePr>
          <p:cNvPr id="5" name="Espace réservé du contenu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05940713"/>
              </p:ext>
            </p:extLst>
          </p:nvPr>
        </p:nvGraphicFramePr>
        <p:xfrm>
          <a:off x="1673086" y="1690688"/>
          <a:ext cx="8412480" cy="439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3120"/>
                <a:gridCol w="2103120"/>
                <a:gridCol w="2103120"/>
                <a:gridCol w="2103120"/>
              </a:tblGrid>
              <a:tr h="370840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 smtClean="0"/>
                    </a:p>
                    <a:p>
                      <a:endParaRPr lang="fr-FR" dirty="0" smtClean="0"/>
                    </a:p>
                    <a:p>
                      <a:endParaRPr lang="fr-FR" dirty="0" smtClean="0"/>
                    </a:p>
                    <a:p>
                      <a:endParaRPr lang="fr-FR" dirty="0" smtClean="0"/>
                    </a:p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smtClean="0"/>
                        <a:t>Standard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 smtClean="0"/>
                        <a:t>DO-178, 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 smtClean="0"/>
                        <a:t>DEFSTAN 00-55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CAP670 SW01 </a:t>
                      </a:r>
                    </a:p>
                    <a:p>
                      <a:pPr algn="ctr"/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Common </a:t>
                      </a:r>
                      <a:r>
                        <a:rPr lang="fr-FR" dirty="0" err="1" smtClean="0"/>
                        <a:t>Criteria</a:t>
                      </a:r>
                      <a:endParaRPr lang="fr-FR" dirty="0" smtClean="0"/>
                    </a:p>
                    <a:p>
                      <a:pPr algn="ctr"/>
                      <a:r>
                        <a:rPr lang="fr-FR" dirty="0" smtClean="0"/>
                        <a:t>GCHQ Standards</a:t>
                      </a:r>
                      <a:endParaRPr lang="fr-F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smtClean="0"/>
                        <a:t>Certification </a:t>
                      </a:r>
                      <a:r>
                        <a:rPr lang="fr-FR" dirty="0" err="1" smtClean="0"/>
                        <a:t>level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 smtClean="0"/>
                        <a:t>DO-178 </a:t>
                      </a:r>
                      <a:r>
                        <a:rPr lang="fr-FR" dirty="0" err="1" smtClean="0"/>
                        <a:t>level</a:t>
                      </a:r>
                      <a:r>
                        <a:rPr lang="fr-FR" dirty="0" smtClean="0"/>
                        <a:t> A,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 smtClean="0"/>
                        <a:t>DEFSTAN SIL4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 smtClean="0"/>
                        <a:t>NSA Type 1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 smtClean="0"/>
                        <a:t>BSI Secret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err="1" smtClean="0"/>
                        <a:t>Typical</a:t>
                      </a:r>
                      <a:r>
                        <a:rPr lang="fr-FR" dirty="0" smtClean="0"/>
                        <a:t> </a:t>
                      </a:r>
                      <a:r>
                        <a:rPr lang="fr-FR" dirty="0" err="1" smtClean="0"/>
                        <a:t>analysis</a:t>
                      </a:r>
                      <a:r>
                        <a:rPr lang="fr-FR" dirty="0" smtClean="0"/>
                        <a:t> </a:t>
                      </a:r>
                      <a:r>
                        <a:rPr lang="fr-FR" dirty="0" err="1" smtClean="0"/>
                        <a:t>level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Bronze/</a:t>
                      </a:r>
                      <a:r>
                        <a:rPr lang="fr-FR" dirty="0" err="1" smtClean="0"/>
                        <a:t>Silver</a:t>
                      </a:r>
                      <a:r>
                        <a:rPr lang="fr-FR" dirty="0" smtClean="0"/>
                        <a:t>/Gold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err="1" smtClean="0"/>
                        <a:t>Silver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err="1" smtClean="0"/>
                        <a:t>Silver</a:t>
                      </a:r>
                      <a:r>
                        <a:rPr lang="fr-FR" dirty="0" smtClean="0"/>
                        <a:t>/Gold</a:t>
                      </a:r>
                      <a:endParaRPr lang="fr-F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err="1" smtClean="0"/>
                        <a:t>Some</a:t>
                      </a:r>
                      <a:r>
                        <a:rPr lang="fr-FR" dirty="0" smtClean="0"/>
                        <a:t> </a:t>
                      </a:r>
                      <a:r>
                        <a:rPr lang="fr-FR" dirty="0" err="1" smtClean="0"/>
                        <a:t>projects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 err="1" smtClean="0"/>
                        <a:t>Typhoon</a:t>
                      </a:r>
                      <a:r>
                        <a:rPr lang="fr-FR" dirty="0" smtClean="0"/>
                        <a:t>, SHOLIS, C130J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 err="1" smtClean="0"/>
                        <a:t>iFACTS</a:t>
                      </a:r>
                      <a:endParaRPr lang="fr-FR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err="1" smtClean="0"/>
                        <a:t>Turnstile</a:t>
                      </a:r>
                      <a:r>
                        <a:rPr lang="fr-FR" dirty="0" smtClean="0"/>
                        <a:t>,</a:t>
                      </a:r>
                      <a:r>
                        <a:rPr lang="fr-FR" baseline="0" dirty="0" smtClean="0"/>
                        <a:t> </a:t>
                      </a:r>
                      <a:r>
                        <a:rPr lang="fr-FR" baseline="0" dirty="0" err="1" smtClean="0"/>
                        <a:t>Muen</a:t>
                      </a:r>
                      <a:r>
                        <a:rPr lang="fr-FR" baseline="0" dirty="0" smtClean="0"/>
                        <a:t>,</a:t>
                      </a:r>
                    </a:p>
                    <a:p>
                      <a:pPr algn="ctr"/>
                      <a:r>
                        <a:rPr lang="fr-FR" dirty="0" smtClean="0"/>
                        <a:t>MLW</a:t>
                      </a:r>
                      <a:endParaRPr lang="fr-F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err="1" smtClean="0"/>
                        <a:t>Some</a:t>
                      </a:r>
                      <a:r>
                        <a:rPr lang="fr-FR" baseline="0" dirty="0" smtClean="0"/>
                        <a:t> </a:t>
                      </a:r>
                      <a:r>
                        <a:rPr lang="fr-FR" baseline="0" dirty="0" err="1" smtClean="0"/>
                        <a:t>customers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 smtClean="0"/>
                        <a:t>Rolls-Royce, Lockheed Martin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NATS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Rockwell</a:t>
                      </a:r>
                      <a:r>
                        <a:rPr lang="fr-FR" baseline="0" dirty="0" smtClean="0"/>
                        <a:t> Collins, </a:t>
                      </a:r>
                      <a:r>
                        <a:rPr lang="fr-FR" baseline="0" dirty="0" err="1" smtClean="0"/>
                        <a:t>Secunet</a:t>
                      </a:r>
                      <a:r>
                        <a:rPr lang="fr-FR" baseline="0" dirty="0" smtClean="0"/>
                        <a:t>, MBDA</a:t>
                      </a:r>
                      <a:endParaRPr lang="fr-FR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8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4232" y="1931141"/>
            <a:ext cx="999967" cy="999967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0850" y="1871088"/>
            <a:ext cx="1120072" cy="1120072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8138" y="1823533"/>
            <a:ext cx="1167627" cy="1167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0425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SPARK in </a:t>
            </a:r>
            <a:r>
              <a:rPr lang="fr-FR" dirty="0" err="1"/>
              <a:t>Avionics</a:t>
            </a:r>
            <a:r>
              <a:rPr lang="fr-FR" dirty="0"/>
              <a:t> &amp; </a:t>
            </a:r>
            <a:r>
              <a:rPr lang="fr-FR" dirty="0" err="1"/>
              <a:t>Defence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43897"/>
            <a:ext cx="3262531" cy="2284964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9019" y="3909391"/>
            <a:ext cx="2777178" cy="2485531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4485" y="1690688"/>
            <a:ext cx="3753108" cy="2429467"/>
          </a:xfrm>
          <a:prstGeom prst="rect">
            <a:avLst/>
          </a:prstGeom>
        </p:spPr>
      </p:pic>
      <p:sp>
        <p:nvSpPr>
          <p:cNvPr id="7" name="Espace réservé du contenu 2"/>
          <p:cNvSpPr>
            <a:spLocks noGrp="1"/>
          </p:cNvSpPr>
          <p:nvPr>
            <p:ph idx="1"/>
          </p:nvPr>
        </p:nvSpPr>
        <p:spPr>
          <a:xfrm>
            <a:off x="838200" y="4120155"/>
            <a:ext cx="3438981" cy="1517182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="1" dirty="0" err="1" smtClean="0"/>
              <a:t>Typhoon</a:t>
            </a:r>
            <a:r>
              <a:rPr lang="fr-FR" dirty="0" smtClean="0"/>
              <a:t>: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u="sng" dirty="0" smtClean="0"/>
              <a:t>Bronze</a:t>
            </a:r>
            <a:r>
              <a:rPr lang="fr-FR" dirty="0" smtClean="0"/>
              <a:t> (</a:t>
            </a:r>
            <a:r>
              <a:rPr lang="fr-FR" dirty="0" err="1" smtClean="0"/>
              <a:t>with</a:t>
            </a:r>
            <a:r>
              <a:rPr lang="fr-FR" dirty="0" smtClean="0"/>
              <a:t> </a:t>
            </a:r>
            <a:r>
              <a:rPr lang="fr-FR" dirty="0" err="1" smtClean="0"/>
              <a:t>Silver</a:t>
            </a:r>
            <a:r>
              <a:rPr lang="fr-FR" dirty="0" smtClean="0"/>
              <a:t> for a few </a:t>
            </a:r>
            <a:r>
              <a:rPr lang="fr-FR" dirty="0" err="1" smtClean="0"/>
              <a:t>systems</a:t>
            </a:r>
            <a:r>
              <a:rPr lang="fr-FR" dirty="0" smtClean="0"/>
              <a:t>)</a:t>
            </a:r>
            <a:endParaRPr lang="fr-FR" dirty="0"/>
          </a:p>
        </p:txBody>
      </p:sp>
      <p:sp>
        <p:nvSpPr>
          <p:cNvPr id="8" name="Espace réservé du contenu 2"/>
          <p:cNvSpPr txBox="1">
            <a:spLocks/>
          </p:cNvSpPr>
          <p:nvPr/>
        </p:nvSpPr>
        <p:spPr>
          <a:xfrm>
            <a:off x="4559019" y="2392187"/>
            <a:ext cx="3438981" cy="15171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b="1" dirty="0" smtClean="0"/>
              <a:t>SHOLIS</a:t>
            </a:r>
            <a:r>
              <a:rPr lang="en-US" dirty="0" smtClean="0"/>
              <a:t>: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dirty="0" smtClean="0"/>
              <a:t>DEFSTAN 00-55 SIL4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u="sng" dirty="0" smtClean="0"/>
              <a:t>First Gold</a:t>
            </a:r>
            <a:endParaRPr lang="fr-FR" u="sng" dirty="0"/>
          </a:p>
        </p:txBody>
      </p:sp>
      <p:sp>
        <p:nvSpPr>
          <p:cNvPr id="9" name="Espace réservé du contenu 2"/>
          <p:cNvSpPr txBox="1">
            <a:spLocks/>
          </p:cNvSpPr>
          <p:nvPr/>
        </p:nvSpPr>
        <p:spPr>
          <a:xfrm>
            <a:off x="7794485" y="4271321"/>
            <a:ext cx="3438981" cy="18644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b="1" dirty="0" smtClean="0"/>
              <a:t>C130J</a:t>
            </a:r>
            <a:r>
              <a:rPr lang="en-US" dirty="0" smtClean="0"/>
              <a:t>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u="sng" dirty="0" smtClean="0"/>
              <a:t>Bronze</a:t>
            </a:r>
            <a:r>
              <a:rPr lang="en-US" dirty="0" smtClean="0"/>
              <a:t> (Lockheed Martin) and </a:t>
            </a:r>
            <a:r>
              <a:rPr lang="en-US" u="sng" dirty="0" smtClean="0"/>
              <a:t>Gold</a:t>
            </a:r>
            <a:r>
              <a:rPr lang="en-US" dirty="0" smtClean="0"/>
              <a:t> (UK RAF and BAE Systems)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74657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SPARK in Air Traffic Management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852" y="1690688"/>
            <a:ext cx="3401331" cy="3226904"/>
          </a:xfrm>
          <a:prstGeom prst="rect">
            <a:avLst/>
          </a:prstGeom>
        </p:spPr>
      </p:pic>
      <p:sp>
        <p:nvSpPr>
          <p:cNvPr id="5" name="Espace réservé du contenu 2"/>
          <p:cNvSpPr>
            <a:spLocks noGrp="1"/>
          </p:cNvSpPr>
          <p:nvPr>
            <p:ph idx="1"/>
          </p:nvPr>
        </p:nvSpPr>
        <p:spPr>
          <a:xfrm>
            <a:off x="1003852" y="5100816"/>
            <a:ext cx="3851177" cy="1517182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NATS </a:t>
            </a:r>
            <a:r>
              <a:rPr lang="en-US" b="1" dirty="0" err="1" smtClean="0"/>
              <a:t>iFACTS</a:t>
            </a:r>
            <a:r>
              <a:rPr lang="en-US" dirty="0" smtClean="0"/>
              <a:t>: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sng" dirty="0" smtClean="0"/>
              <a:t>Silver</a:t>
            </a:r>
            <a:r>
              <a:rPr lang="en-US" dirty="0" smtClean="0"/>
              <a:t> (but really big</a:t>
            </a:r>
            <a:r>
              <a:rPr lang="mr-IN" dirty="0" smtClean="0"/>
              <a:t>…</a:t>
            </a:r>
            <a:r>
              <a:rPr lang="en-US" dirty="0" smtClean="0"/>
              <a:t>)</a:t>
            </a:r>
          </a:p>
        </p:txBody>
      </p:sp>
      <p:sp>
        <p:nvSpPr>
          <p:cNvPr id="6" name="Espace réservé du contenu 2"/>
          <p:cNvSpPr txBox="1">
            <a:spLocks/>
          </p:cNvSpPr>
          <p:nvPr/>
        </p:nvSpPr>
        <p:spPr>
          <a:xfrm>
            <a:off x="5261113" y="1847407"/>
            <a:ext cx="6493565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1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2800" dirty="0" err="1" smtClean="0"/>
              <a:t>Almost</a:t>
            </a:r>
            <a:r>
              <a:rPr lang="fr-FR" sz="2800" dirty="0" smtClean="0"/>
              <a:t> all code in SPARK (250 </a:t>
            </a:r>
            <a:r>
              <a:rPr lang="fr-FR" sz="2800" dirty="0" err="1" smtClean="0"/>
              <a:t>kloc</a:t>
            </a:r>
            <a:r>
              <a:rPr lang="fr-FR" sz="2800" dirty="0" smtClean="0"/>
              <a:t>)</a:t>
            </a:r>
          </a:p>
          <a:p>
            <a:pPr marL="0" marR="0" lvl="1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2800" dirty="0" smtClean="0"/>
          </a:p>
          <a:p>
            <a:pPr marL="0" marR="0" lvl="1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2800" dirty="0" smtClean="0"/>
              <a:t>153,000 </a:t>
            </a:r>
            <a:r>
              <a:rPr lang="fr-FR" sz="2800" dirty="0" err="1" smtClean="0"/>
              <a:t>proofs</a:t>
            </a:r>
            <a:r>
              <a:rPr lang="fr-FR" sz="2800" dirty="0" smtClean="0"/>
              <a:t> of </a:t>
            </a:r>
            <a:r>
              <a:rPr lang="fr-FR" sz="2800" dirty="0" err="1" smtClean="0"/>
              <a:t>which</a:t>
            </a:r>
            <a:r>
              <a:rPr lang="fr-FR" sz="2800" dirty="0" smtClean="0"/>
              <a:t> 98.76% </a:t>
            </a:r>
            <a:r>
              <a:rPr lang="fr-FR" sz="2800" dirty="0" err="1" smtClean="0"/>
              <a:t>fully</a:t>
            </a:r>
            <a:r>
              <a:rPr lang="fr-FR" sz="2800" dirty="0" smtClean="0"/>
              <a:t> </a:t>
            </a:r>
            <a:r>
              <a:rPr lang="fr-FR" sz="2800" dirty="0" err="1" smtClean="0"/>
              <a:t>automatic</a:t>
            </a:r>
            <a:r>
              <a:rPr lang="fr-FR" sz="2800" dirty="0" smtClean="0"/>
              <a:t>. User input and </a:t>
            </a:r>
            <a:r>
              <a:rPr lang="fr-FR" sz="2800" dirty="0" err="1" smtClean="0"/>
              <a:t>reviews</a:t>
            </a:r>
            <a:r>
              <a:rPr lang="fr-FR" sz="2800" dirty="0" smtClean="0"/>
              <a:t> for the </a:t>
            </a:r>
            <a:r>
              <a:rPr lang="fr-FR" sz="2800" dirty="0" err="1" smtClean="0"/>
              <a:t>rest</a:t>
            </a:r>
            <a:r>
              <a:rPr lang="fr-FR" sz="2800" dirty="0" smtClean="0"/>
              <a:t>.</a:t>
            </a:r>
          </a:p>
          <a:p>
            <a:pPr marL="0" marR="0" lvl="1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2800" dirty="0"/>
          </a:p>
          <a:p>
            <a:pPr marL="0" marR="0" lvl="1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2800" dirty="0" err="1" smtClean="0"/>
              <a:t>Overnight</a:t>
            </a:r>
            <a:r>
              <a:rPr lang="fr-FR" sz="2800" dirty="0" smtClean="0"/>
              <a:t> proof </a:t>
            </a:r>
            <a:r>
              <a:rPr lang="fr-FR" sz="2800" dirty="0" err="1" smtClean="0"/>
              <a:t>from</a:t>
            </a:r>
            <a:r>
              <a:rPr lang="fr-FR" sz="2800" dirty="0" smtClean="0"/>
              <a:t> scratch: 2 </a:t>
            </a:r>
            <a:r>
              <a:rPr lang="fr-FR" sz="2800" dirty="0" err="1" smtClean="0"/>
              <a:t>hours</a:t>
            </a:r>
            <a:endParaRPr lang="fr-FR" sz="2800" dirty="0" smtClean="0"/>
          </a:p>
          <a:p>
            <a:pPr marL="0" marR="0" lvl="1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2800" dirty="0"/>
          </a:p>
          <a:p>
            <a:pPr marL="0" marR="0" lvl="1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2800" dirty="0" err="1" smtClean="0"/>
              <a:t>Developers</a:t>
            </a:r>
            <a:r>
              <a:rPr lang="fr-FR" sz="2800" dirty="0" smtClean="0"/>
              <a:t> </a:t>
            </a:r>
            <a:r>
              <a:rPr lang="fr-FR" sz="2800" dirty="0" err="1" smtClean="0"/>
              <a:t>reprove</a:t>
            </a:r>
            <a:r>
              <a:rPr lang="fr-FR" sz="2800" dirty="0" smtClean="0"/>
              <a:t> the </a:t>
            </a:r>
            <a:r>
              <a:rPr lang="fr-FR" sz="2800" dirty="0" err="1" smtClean="0"/>
              <a:t>whole</a:t>
            </a:r>
            <a:r>
              <a:rPr lang="fr-FR" sz="2800" dirty="0" smtClean="0"/>
              <a:t> </a:t>
            </a:r>
            <a:r>
              <a:rPr lang="fr-FR" sz="2800" dirty="0" err="1" smtClean="0"/>
              <a:t>thing</a:t>
            </a:r>
            <a:r>
              <a:rPr lang="fr-FR" sz="2800" dirty="0" smtClean="0"/>
              <a:t> in 15 minutes </a:t>
            </a:r>
            <a:r>
              <a:rPr lang="fr-FR" sz="2800" dirty="0" err="1" smtClean="0"/>
              <a:t>using</a:t>
            </a:r>
            <a:r>
              <a:rPr lang="fr-FR" sz="2800" dirty="0" smtClean="0"/>
              <a:t> a cache</a:t>
            </a:r>
          </a:p>
          <a:p>
            <a:pPr marL="0" marR="0" lvl="1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2800" dirty="0"/>
          </a:p>
          <a:p>
            <a:pPr marL="0" marR="0" lvl="1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2800" dirty="0" smtClean="0"/>
              <a:t>Small change? A few seconds</a:t>
            </a:r>
            <a:r>
              <a:rPr lang="mr-IN" sz="2800" dirty="0" smtClean="0"/>
              <a:t>…</a:t>
            </a:r>
            <a:r>
              <a:rPr lang="en-US" sz="2800" dirty="0" smtClean="0"/>
              <a:t> (pre-commit)</a:t>
            </a:r>
          </a:p>
        </p:txBody>
      </p:sp>
    </p:spTree>
    <p:extLst>
      <p:ext uri="{BB962C8B-B14F-4D97-AF65-F5344CB8AC3E}">
        <p14:creationId xmlns:p14="http://schemas.microsoft.com/office/powerpoint/2010/main" val="12462042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362911"/>
            <a:ext cx="10515600" cy="1325563"/>
          </a:xfrm>
        </p:spPr>
        <p:txBody>
          <a:bodyPr/>
          <a:lstStyle/>
          <a:p>
            <a:r>
              <a:rPr lang="fr-FR" dirty="0"/>
              <a:t>SPARK in Security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228" y="2072629"/>
            <a:ext cx="3025841" cy="1706248"/>
          </a:xfrm>
          <a:prstGeom prst="rect">
            <a:avLst/>
          </a:prstGeom>
        </p:spPr>
      </p:pic>
      <p:sp>
        <p:nvSpPr>
          <p:cNvPr id="5" name="Espace réservé du contenu 2"/>
          <p:cNvSpPr>
            <a:spLocks noGrp="1"/>
          </p:cNvSpPr>
          <p:nvPr>
            <p:ph idx="1"/>
          </p:nvPr>
        </p:nvSpPr>
        <p:spPr>
          <a:xfrm>
            <a:off x="838200" y="4120154"/>
            <a:ext cx="3438981" cy="1896007"/>
          </a:xfrm>
        </p:spPr>
        <p:txBody>
          <a:bodyPr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Rockwell Collins </a:t>
            </a:r>
            <a:r>
              <a:rPr lang="fr-FR" b="1" dirty="0" err="1" smtClean="0"/>
              <a:t>Turnstile</a:t>
            </a:r>
            <a:r>
              <a:rPr lang="fr-FR" b="1" dirty="0" smtClean="0"/>
              <a:t>/</a:t>
            </a:r>
            <a:r>
              <a:rPr lang="fr-FR" b="1" dirty="0" err="1" smtClean="0"/>
              <a:t>SecureOne</a:t>
            </a:r>
            <a:r>
              <a:rPr lang="fr-FR" dirty="0" smtClean="0"/>
              <a:t>: cross-</a:t>
            </a:r>
            <a:r>
              <a:rPr lang="fr-FR" dirty="0" err="1" smtClean="0"/>
              <a:t>domain</a:t>
            </a:r>
            <a:r>
              <a:rPr lang="fr-FR" dirty="0" smtClean="0"/>
              <a:t> switch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u="sng" dirty="0" err="1" smtClean="0"/>
              <a:t>Silver</a:t>
            </a:r>
            <a:r>
              <a:rPr lang="fr-FR" u="sng" dirty="0" smtClean="0"/>
              <a:t> and Gold</a:t>
            </a: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4675" y="1995759"/>
            <a:ext cx="3882650" cy="1735710"/>
          </a:xfrm>
          <a:prstGeom prst="rect">
            <a:avLst/>
          </a:prstGeom>
        </p:spPr>
      </p:pic>
      <p:sp>
        <p:nvSpPr>
          <p:cNvPr id="7" name="Espace réservé du contenu 2"/>
          <p:cNvSpPr txBox="1">
            <a:spLocks/>
          </p:cNvSpPr>
          <p:nvPr/>
        </p:nvSpPr>
        <p:spPr>
          <a:xfrm>
            <a:off x="4655339" y="4120154"/>
            <a:ext cx="4097680" cy="25897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 dirty="0" err="1" smtClean="0"/>
              <a:t>Secunet</a:t>
            </a:r>
            <a:r>
              <a:rPr lang="fr-FR" dirty="0" smtClean="0"/>
              <a:t> </a:t>
            </a:r>
            <a:r>
              <a:rPr lang="fr-FR" b="1" dirty="0" smtClean="0"/>
              <a:t>MLW</a:t>
            </a:r>
            <a:r>
              <a:rPr lang="fr-FR" dirty="0" smtClean="0"/>
              <a:t>: </a:t>
            </a:r>
            <a:endParaRPr lang="fr-FR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 dirty="0" err="1" smtClean="0"/>
              <a:t>multilevel</a:t>
            </a:r>
            <a:r>
              <a:rPr lang="fr-FR" dirty="0" smtClean="0"/>
              <a:t> </a:t>
            </a:r>
            <a:r>
              <a:rPr lang="fr-FR" dirty="0" err="1" smtClean="0"/>
              <a:t>workstation</a:t>
            </a:r>
            <a:endParaRPr lang="fr-FR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 u="sng" dirty="0" err="1" smtClean="0"/>
              <a:t>Silver</a:t>
            </a:r>
            <a:r>
              <a:rPr lang="fr-FR" u="sng" dirty="0" smtClean="0"/>
              <a:t> and Gold </a:t>
            </a:r>
            <a:r>
              <a:rPr lang="fr-FR" dirty="0" smtClean="0"/>
              <a:t>(for </a:t>
            </a:r>
            <a:r>
              <a:rPr lang="fr-FR" dirty="0" err="1" smtClean="0"/>
              <a:t>encryption-related</a:t>
            </a:r>
            <a:r>
              <a:rPr lang="fr-FR" dirty="0" smtClean="0"/>
              <a:t> </a:t>
            </a:r>
            <a:r>
              <a:rPr lang="fr-FR" dirty="0" err="1" smtClean="0"/>
              <a:t>properties</a:t>
            </a:r>
            <a:r>
              <a:rPr lang="fr-FR" dirty="0" smtClean="0"/>
              <a:t>)</a:t>
            </a:r>
          </a:p>
        </p:txBody>
      </p:sp>
      <p:sp>
        <p:nvSpPr>
          <p:cNvPr id="8" name="Espace réservé du contenu 2"/>
          <p:cNvSpPr txBox="1">
            <a:spLocks/>
          </p:cNvSpPr>
          <p:nvPr/>
        </p:nvSpPr>
        <p:spPr>
          <a:xfrm>
            <a:off x="8676819" y="4120154"/>
            <a:ext cx="3438981" cy="24639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 dirty="0" smtClean="0"/>
              <a:t>MBDA: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 dirty="0" err="1" smtClean="0"/>
              <a:t>secure</a:t>
            </a:r>
            <a:r>
              <a:rPr lang="fr-FR" dirty="0" smtClean="0"/>
              <a:t> in-the-</a:t>
            </a:r>
            <a:r>
              <a:rPr lang="fr-FR" dirty="0" err="1" smtClean="0"/>
              <a:t>field</a:t>
            </a:r>
            <a:r>
              <a:rPr lang="fr-FR" dirty="0" smtClean="0"/>
              <a:t> </a:t>
            </a:r>
            <a:r>
              <a:rPr lang="fr-FR" dirty="0" err="1" smtClean="0"/>
              <a:t>updating</a:t>
            </a:r>
            <a:r>
              <a:rPr lang="fr-FR" dirty="0" smtClean="0"/>
              <a:t> </a:t>
            </a:r>
            <a:r>
              <a:rPr lang="fr-FR" dirty="0" err="1" smtClean="0"/>
              <a:t>with</a:t>
            </a:r>
            <a:r>
              <a:rPr lang="fr-FR" dirty="0" smtClean="0"/>
              <a:t> code-</a:t>
            </a:r>
            <a:r>
              <a:rPr lang="fr-FR" dirty="0" err="1" smtClean="0"/>
              <a:t>signing</a:t>
            </a:r>
            <a:endParaRPr lang="fr-FR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 u="sng" dirty="0" err="1" smtClean="0"/>
              <a:t>Silver</a:t>
            </a:r>
            <a:endParaRPr lang="fr-FR" u="sng" dirty="0" smtClean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0321" y="2009149"/>
            <a:ext cx="3795737" cy="1748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5012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Learning SPARK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1852129"/>
            <a:ext cx="10515600" cy="4351338"/>
          </a:xfrm>
        </p:spPr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Free e-learning course on AdaCore </a:t>
            </a:r>
            <a:r>
              <a:rPr lang="fr-FR" dirty="0" err="1" smtClean="0"/>
              <a:t>University</a:t>
            </a:r>
            <a:endParaRPr lang="fr-FR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fr-FR" dirty="0">
                <a:hlinkClick r:id="rId2"/>
              </a:rPr>
              <a:t>http://u.adacore.com</a:t>
            </a:r>
            <a:r>
              <a:rPr lang="fr-FR" dirty="0" smtClean="0">
                <a:hlinkClick r:id="rId2"/>
              </a:rPr>
              <a:t>/</a:t>
            </a:r>
            <a:endParaRPr lang="fr-FR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Online SPARK </a:t>
            </a:r>
            <a:r>
              <a:rPr lang="fr-FR" dirty="0" err="1" smtClean="0"/>
              <a:t>User’s</a:t>
            </a:r>
            <a:r>
              <a:rPr lang="fr-FR" dirty="0" smtClean="0"/>
              <a:t> Guide: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fr-FR" dirty="0" err="1" smtClean="0"/>
              <a:t>Tutorials</a:t>
            </a:r>
            <a:r>
              <a:rPr lang="fr-FR" dirty="0" smtClean="0"/>
              <a:t> and How </a:t>
            </a:r>
            <a:r>
              <a:rPr lang="fr-FR" dirty="0" err="1" smtClean="0"/>
              <a:t>to’s</a:t>
            </a:r>
            <a:endParaRPr lang="fr-FR" dirty="0" smtClean="0"/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fr-FR" dirty="0" smtClean="0"/>
              <a:t>Large set of </a:t>
            </a:r>
            <a:r>
              <a:rPr lang="fr-FR" dirty="0" err="1" smtClean="0"/>
              <a:t>examples</a:t>
            </a:r>
            <a:endParaRPr lang="fr-FR" dirty="0" smtClean="0"/>
          </a:p>
          <a:p>
            <a:pPr lvl="1">
              <a:lnSpc>
                <a:spcPct val="100000"/>
              </a:lnSpc>
              <a:spcBef>
                <a:spcPts val="0"/>
              </a:spcBef>
            </a:pPr>
            <a:endParaRPr lang="fr-FR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dirty="0" smtClean="0"/>
              <a:t>SPARK Book by McCormick &amp; </a:t>
            </a:r>
            <a:r>
              <a:rPr lang="fr-FR" dirty="0" err="1" smtClean="0"/>
              <a:t>Chapin</a:t>
            </a:r>
            <a:endParaRPr lang="fr-FR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fr-FR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dirty="0" smtClean="0"/>
              <a:t>3-days &amp; 5-days training by AdaCore and Altran </a:t>
            </a:r>
          </a:p>
        </p:txBody>
      </p:sp>
      <p:pic>
        <p:nvPicPr>
          <p:cNvPr id="4" name="Image 3" descr="SPARK_Book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3600" y="3289933"/>
            <a:ext cx="2026045" cy="2913534"/>
          </a:xfrm>
          <a:prstGeom prst="rect">
            <a:avLst/>
          </a:prstGeom>
        </p:spPr>
      </p:pic>
      <p:pic>
        <p:nvPicPr>
          <p:cNvPr id="5" name="Image 4" descr="logo-isolated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2914" y="1027906"/>
            <a:ext cx="1143000" cy="1865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471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Comparison</a:t>
            </a:r>
            <a:r>
              <a:rPr lang="fr-FR" dirty="0"/>
              <a:t> </a:t>
            </a:r>
            <a:r>
              <a:rPr lang="fr-FR" dirty="0" err="1"/>
              <a:t>between</a:t>
            </a:r>
            <a:r>
              <a:rPr lang="fr-FR" dirty="0"/>
              <a:t> SPARK and MISRA C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 smtClean="0"/>
              <a:t>Mostly</a:t>
            </a:r>
            <a:r>
              <a:rPr lang="fr-FR" dirty="0" smtClean="0"/>
              <a:t> comparable at Stone </a:t>
            </a:r>
            <a:r>
              <a:rPr lang="fr-FR" dirty="0" err="1" smtClean="0"/>
              <a:t>level</a:t>
            </a:r>
            <a:r>
              <a:rPr lang="fr-FR" dirty="0" smtClean="0"/>
              <a:t> (</a:t>
            </a:r>
            <a:r>
              <a:rPr lang="fr-FR" dirty="0" err="1" smtClean="0"/>
              <a:t>strong</a:t>
            </a:r>
            <a:r>
              <a:rPr lang="fr-FR" dirty="0" smtClean="0"/>
              <a:t> </a:t>
            </a:r>
            <a:r>
              <a:rPr lang="fr-FR" dirty="0" err="1" smtClean="0"/>
              <a:t>coding</a:t>
            </a:r>
            <a:r>
              <a:rPr lang="fr-FR" dirty="0" smtClean="0"/>
              <a:t> standard)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fr-FR" dirty="0" smtClean="0"/>
              <a:t>MISRA C </a:t>
            </a:r>
            <a:r>
              <a:rPr lang="fr-FR" dirty="0" err="1" smtClean="0"/>
              <a:t>rules</a:t>
            </a:r>
            <a:r>
              <a:rPr lang="fr-FR" dirty="0" smtClean="0"/>
              <a:t> catch </a:t>
            </a:r>
            <a:r>
              <a:rPr lang="fr-FR" b="1" dirty="0" err="1" smtClean="0"/>
              <a:t>some</a:t>
            </a:r>
            <a:r>
              <a:rPr lang="fr-FR" dirty="0" smtClean="0"/>
              <a:t> </a:t>
            </a:r>
            <a:r>
              <a:rPr lang="fr-FR" dirty="0" err="1" smtClean="0"/>
              <a:t>typing</a:t>
            </a:r>
            <a:r>
              <a:rPr lang="fr-FR" dirty="0" smtClean="0"/>
              <a:t> violations and </a:t>
            </a:r>
            <a:r>
              <a:rPr lang="fr-FR" b="1" dirty="0" err="1" smtClean="0"/>
              <a:t>some</a:t>
            </a:r>
            <a:r>
              <a:rPr lang="fr-FR" dirty="0" smtClean="0"/>
              <a:t> </a:t>
            </a:r>
            <a:r>
              <a:rPr lang="fr-FR" dirty="0" err="1" smtClean="0"/>
              <a:t>conflicts</a:t>
            </a:r>
            <a:r>
              <a:rPr lang="fr-FR" dirty="0" smtClean="0"/>
              <a:t> of </a:t>
            </a:r>
            <a:r>
              <a:rPr lang="fr-FR" dirty="0" err="1" smtClean="0"/>
              <a:t>side</a:t>
            </a:r>
            <a:r>
              <a:rPr lang="fr-FR" dirty="0" smtClean="0"/>
              <a:t> </a:t>
            </a:r>
            <a:r>
              <a:rPr lang="fr-FR" dirty="0" err="1" smtClean="0"/>
              <a:t>effects</a:t>
            </a:r>
            <a:endParaRPr lang="fr-FR" dirty="0" smtClean="0"/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fr-FR" dirty="0" smtClean="0"/>
              <a:t>SPARK </a:t>
            </a:r>
            <a:r>
              <a:rPr lang="fr-FR" dirty="0" err="1" smtClean="0"/>
              <a:t>rules</a:t>
            </a:r>
            <a:r>
              <a:rPr lang="fr-FR" dirty="0" smtClean="0"/>
              <a:t> </a:t>
            </a:r>
            <a:r>
              <a:rPr lang="fr-FR" b="1" dirty="0" err="1" smtClean="0"/>
              <a:t>enforce</a:t>
            </a:r>
            <a:r>
              <a:rPr lang="fr-FR" dirty="0" smtClean="0"/>
              <a:t> </a:t>
            </a:r>
            <a:r>
              <a:rPr lang="fr-FR" dirty="0" err="1"/>
              <a:t>strong</a:t>
            </a:r>
            <a:r>
              <a:rPr lang="fr-FR" dirty="0"/>
              <a:t> </a:t>
            </a:r>
            <a:r>
              <a:rPr lang="fr-FR" dirty="0" err="1"/>
              <a:t>typing</a:t>
            </a:r>
            <a:r>
              <a:rPr lang="fr-FR" dirty="0"/>
              <a:t> and control of </a:t>
            </a:r>
            <a:r>
              <a:rPr lang="fr-FR" dirty="0" err="1"/>
              <a:t>side</a:t>
            </a:r>
            <a:r>
              <a:rPr lang="fr-FR" dirty="0"/>
              <a:t> </a:t>
            </a:r>
            <a:r>
              <a:rPr lang="fr-FR" dirty="0" err="1"/>
              <a:t>effects</a:t>
            </a:r>
            <a:r>
              <a:rPr lang="fr-FR" dirty="0"/>
              <a:t> </a:t>
            </a:r>
            <a:endParaRPr lang="fr-FR" dirty="0" smtClean="0"/>
          </a:p>
          <a:p>
            <a:pPr lvl="1">
              <a:lnSpc>
                <a:spcPct val="100000"/>
              </a:lnSpc>
              <a:spcBef>
                <a:spcPts val="0"/>
              </a:spcBef>
            </a:pPr>
            <a:endParaRPr lang="fr-FR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dirty="0" smtClean="0"/>
              <a:t>SPARK </a:t>
            </a:r>
            <a:r>
              <a:rPr lang="fr-FR" b="1" dirty="0" err="1" smtClean="0"/>
              <a:t>guarantees</a:t>
            </a:r>
            <a:r>
              <a:rPr lang="fr-FR" dirty="0" smtClean="0"/>
              <a:t> at Bronze/</a:t>
            </a:r>
            <a:r>
              <a:rPr lang="fr-FR" dirty="0" err="1"/>
              <a:t>S</a:t>
            </a:r>
            <a:r>
              <a:rPr lang="fr-FR" dirty="0" err="1" smtClean="0"/>
              <a:t>ilver</a:t>
            </a:r>
            <a:r>
              <a:rPr lang="fr-FR" dirty="0" smtClean="0"/>
              <a:t> </a:t>
            </a:r>
            <a:r>
              <a:rPr lang="fr-FR" dirty="0" err="1" smtClean="0"/>
              <a:t>levels</a:t>
            </a:r>
            <a:r>
              <a:rPr lang="fr-FR" dirty="0" smtClean="0"/>
              <a:t> </a:t>
            </a:r>
            <a:endParaRPr lang="fr-FR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dirty="0" smtClean="0"/>
              <a:t>are </a:t>
            </a:r>
            <a:r>
              <a:rPr lang="fr-FR" dirty="0" err="1" smtClean="0"/>
              <a:t>undecidable</a:t>
            </a:r>
            <a:r>
              <a:rPr lang="fr-FR" dirty="0" smtClean="0"/>
              <a:t> </a:t>
            </a:r>
            <a:r>
              <a:rPr lang="fr-FR" dirty="0" err="1" smtClean="0"/>
              <a:t>rules</a:t>
            </a:r>
            <a:r>
              <a:rPr lang="fr-FR" dirty="0" smtClean="0"/>
              <a:t> in MISRA C (</a:t>
            </a:r>
            <a:r>
              <a:rPr lang="fr-FR" b="1" dirty="0" smtClean="0"/>
              <a:t>not </a:t>
            </a:r>
            <a:r>
              <a:rPr lang="fr-FR" b="1" dirty="0" err="1" smtClean="0"/>
              <a:t>enforced</a:t>
            </a:r>
            <a:r>
              <a:rPr lang="fr-FR" dirty="0" smtClean="0"/>
              <a:t>)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fr-FR" dirty="0" err="1" smtClean="0"/>
              <a:t>Rule</a:t>
            </a:r>
            <a:r>
              <a:rPr lang="fr-FR" dirty="0" smtClean="0"/>
              <a:t> 1.3 ‟no occurrence of </a:t>
            </a:r>
            <a:r>
              <a:rPr lang="fr-FR" dirty="0" err="1" smtClean="0"/>
              <a:t>undefined</a:t>
            </a:r>
            <a:r>
              <a:rPr lang="fr-FR" dirty="0" smtClean="0"/>
              <a:t> [..] </a:t>
            </a:r>
            <a:r>
              <a:rPr lang="fr-FR" dirty="0" err="1" smtClean="0"/>
              <a:t>behavior</a:t>
            </a:r>
            <a:r>
              <a:rPr lang="fr-FR" dirty="0" smtClean="0"/>
              <a:t>”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fr-FR" dirty="0" err="1" smtClean="0"/>
              <a:t>Rule</a:t>
            </a:r>
            <a:r>
              <a:rPr lang="fr-FR" dirty="0" smtClean="0"/>
              <a:t> 9.1 ‟an </a:t>
            </a:r>
            <a:r>
              <a:rPr lang="fr-FR" dirty="0" err="1" smtClean="0"/>
              <a:t>object</a:t>
            </a:r>
            <a:r>
              <a:rPr lang="fr-FR" dirty="0" smtClean="0"/>
              <a:t> [..] </a:t>
            </a:r>
            <a:r>
              <a:rPr lang="fr-FR" dirty="0" err="1" smtClean="0"/>
              <a:t>shall</a:t>
            </a:r>
            <a:r>
              <a:rPr lang="fr-FR" dirty="0" smtClean="0"/>
              <a:t> not </a:t>
            </a:r>
            <a:r>
              <a:rPr lang="fr-FR" dirty="0" err="1" smtClean="0"/>
              <a:t>be</a:t>
            </a:r>
            <a:r>
              <a:rPr lang="fr-FR" dirty="0" smtClean="0"/>
              <a:t> </a:t>
            </a:r>
            <a:r>
              <a:rPr lang="fr-FR" dirty="0" err="1" smtClean="0"/>
              <a:t>read</a:t>
            </a:r>
            <a:r>
              <a:rPr lang="fr-FR" dirty="0" smtClean="0"/>
              <a:t> </a:t>
            </a:r>
            <a:r>
              <a:rPr lang="fr-FR" dirty="0" err="1" smtClean="0"/>
              <a:t>before</a:t>
            </a:r>
            <a:r>
              <a:rPr lang="fr-FR" dirty="0" smtClean="0"/>
              <a:t> </a:t>
            </a:r>
            <a:r>
              <a:rPr lang="fr-FR" dirty="0" err="1" smtClean="0"/>
              <a:t>it</a:t>
            </a:r>
            <a:r>
              <a:rPr lang="fr-FR" dirty="0" smtClean="0"/>
              <a:t> has been set</a:t>
            </a:r>
            <a:r>
              <a:rPr lang="fr-FR" dirty="0"/>
              <a:t> ”</a:t>
            </a:r>
            <a:endParaRPr lang="fr-FR" dirty="0" smtClean="0"/>
          </a:p>
          <a:p>
            <a:pPr lvl="1">
              <a:lnSpc>
                <a:spcPct val="100000"/>
              </a:lnSpc>
              <a:spcBef>
                <a:spcPts val="0"/>
              </a:spcBef>
            </a:pPr>
            <a:endParaRPr lang="fr-FR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dirty="0" smtClean="0"/>
              <a:t>SPARK Gold </a:t>
            </a:r>
            <a:r>
              <a:rPr lang="fr-FR" dirty="0" err="1" smtClean="0"/>
              <a:t>level</a:t>
            </a:r>
            <a:r>
              <a:rPr lang="fr-FR" dirty="0" smtClean="0"/>
              <a:t>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  <a:r>
              <a:rPr lang="fr-FR" dirty="0" err="1" smtClean="0"/>
              <a:t>outside</a:t>
            </a:r>
            <a:r>
              <a:rPr lang="fr-FR" dirty="0" smtClean="0"/>
              <a:t> of the scope of MISRA C</a:t>
            </a:r>
            <a:endParaRPr lang="fr-FR" dirty="0"/>
          </a:p>
          <a:p>
            <a:pPr lvl="1">
              <a:lnSpc>
                <a:spcPct val="100000"/>
              </a:lnSpc>
              <a:spcBef>
                <a:spcPts val="0"/>
              </a:spcBef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069479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744200" cy="1325563"/>
          </a:xfrm>
        </p:spPr>
        <p:txBody>
          <a:bodyPr/>
          <a:lstStyle/>
          <a:p>
            <a:r>
              <a:rPr lang="fr-FR" dirty="0" err="1"/>
              <a:t>Myth</a:t>
            </a:r>
            <a:r>
              <a:rPr lang="fr-FR" dirty="0"/>
              <a:t> Buster: This </a:t>
            </a:r>
            <a:r>
              <a:rPr lang="fr-FR" dirty="0" err="1"/>
              <a:t>is</a:t>
            </a:r>
            <a:r>
              <a:rPr lang="fr-FR" dirty="0"/>
              <a:t> not for </a:t>
            </a:r>
            <a:r>
              <a:rPr lang="fr-FR" dirty="0" smtClean="0"/>
              <a:t>software </a:t>
            </a:r>
            <a:r>
              <a:rPr lang="fr-FR" dirty="0" err="1" smtClean="0"/>
              <a:t>engineers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1852130"/>
            <a:ext cx="10515600" cy="4351338"/>
          </a:xfrm>
        </p:spPr>
        <p:txBody>
          <a:bodyPr>
            <a:normAutofit lnSpcReduction="10000"/>
          </a:bodyPr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dirty="0" smtClean="0"/>
              <a:t>Tools are </a:t>
            </a:r>
            <a:r>
              <a:rPr lang="fr-FR" dirty="0" err="1" smtClean="0"/>
              <a:t>integrated</a:t>
            </a:r>
            <a:r>
              <a:rPr lang="fr-FR" dirty="0" smtClean="0"/>
              <a:t> in </a:t>
            </a:r>
            <a:r>
              <a:rPr lang="fr-FR" dirty="0" err="1" smtClean="0"/>
              <a:t>development</a:t>
            </a:r>
            <a:r>
              <a:rPr lang="fr-FR" dirty="0" smtClean="0"/>
              <a:t> </a:t>
            </a:r>
            <a:r>
              <a:rPr lang="fr-FR" dirty="0" err="1" smtClean="0"/>
              <a:t>environments</a:t>
            </a:r>
            <a:r>
              <a:rPr lang="fr-FR" dirty="0" smtClean="0"/>
              <a:t>, </a:t>
            </a:r>
            <a:r>
              <a:rPr lang="fr-FR" dirty="0" err="1" smtClean="0"/>
              <a:t>mostly</a:t>
            </a:r>
            <a:r>
              <a:rPr lang="fr-FR" dirty="0" smtClean="0"/>
              <a:t> </a:t>
            </a:r>
            <a:r>
              <a:rPr lang="fr-FR" dirty="0" err="1" smtClean="0"/>
              <a:t>automatic</a:t>
            </a:r>
            <a:r>
              <a:rPr lang="fr-FR" dirty="0" smtClean="0"/>
              <a:t>, </a:t>
            </a:r>
            <a:r>
              <a:rPr lang="fr-FR" dirty="0" err="1" smtClean="0"/>
              <a:t>fast</a:t>
            </a:r>
            <a:r>
              <a:rPr lang="fr-FR" dirty="0" smtClean="0"/>
              <a:t> and interactive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fr-FR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dirty="0" err="1" smtClean="0"/>
              <a:t>Typical</a:t>
            </a:r>
            <a:r>
              <a:rPr lang="fr-FR" dirty="0" smtClean="0"/>
              <a:t> pick-up time varies </a:t>
            </a:r>
            <a:r>
              <a:rPr lang="fr-FR" dirty="0" err="1" smtClean="0"/>
              <a:t>depending</a:t>
            </a:r>
            <a:r>
              <a:rPr lang="fr-FR" dirty="0" smtClean="0"/>
              <a:t> on </a:t>
            </a:r>
            <a:r>
              <a:rPr lang="fr-FR" dirty="0" err="1" smtClean="0"/>
              <a:t>level</a:t>
            </a:r>
            <a:r>
              <a:rPr lang="fr-FR" dirty="0" smtClean="0"/>
              <a:t>: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fr-FR" dirty="0" smtClean="0"/>
              <a:t>1 </a:t>
            </a:r>
            <a:r>
              <a:rPr lang="fr-FR" dirty="0" err="1" smtClean="0"/>
              <a:t>week</a:t>
            </a:r>
            <a:r>
              <a:rPr lang="fr-FR" dirty="0" smtClean="0"/>
              <a:t> for Stone/Bronze </a:t>
            </a:r>
            <a:r>
              <a:rPr lang="fr-FR" dirty="0" err="1" smtClean="0"/>
              <a:t>levels</a:t>
            </a:r>
            <a:r>
              <a:rPr lang="fr-FR" dirty="0" smtClean="0"/>
              <a:t> (</a:t>
            </a:r>
            <a:r>
              <a:rPr lang="fr-FR" dirty="0" err="1" smtClean="0"/>
              <a:t>mostly</a:t>
            </a:r>
            <a:r>
              <a:rPr lang="fr-FR" dirty="0" smtClean="0"/>
              <a:t> Ada)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fr-FR" dirty="0" smtClean="0"/>
              <a:t>8 </a:t>
            </a:r>
            <a:r>
              <a:rPr lang="fr-FR" dirty="0" err="1" smtClean="0"/>
              <a:t>weeks</a:t>
            </a:r>
            <a:r>
              <a:rPr lang="fr-FR" dirty="0" smtClean="0"/>
              <a:t> </a:t>
            </a:r>
            <a:r>
              <a:rPr lang="fr-FR" dirty="0"/>
              <a:t>for </a:t>
            </a:r>
            <a:r>
              <a:rPr lang="fr-FR" dirty="0" err="1"/>
              <a:t>S</a:t>
            </a:r>
            <a:r>
              <a:rPr lang="fr-FR" dirty="0" err="1" smtClean="0"/>
              <a:t>ilver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/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fr-FR" dirty="0"/>
              <a:t>a</a:t>
            </a:r>
            <a:r>
              <a:rPr lang="fr-FR" dirty="0" smtClean="0"/>
              <a:t> few </a:t>
            </a:r>
            <a:r>
              <a:rPr lang="fr-FR" dirty="0" err="1" smtClean="0"/>
              <a:t>months</a:t>
            </a:r>
            <a:r>
              <a:rPr lang="fr-FR" dirty="0" smtClean="0"/>
              <a:t> for Gold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1">
              <a:lnSpc>
                <a:spcPct val="100000"/>
              </a:lnSpc>
              <a:spcBef>
                <a:spcPts val="0"/>
              </a:spcBef>
            </a:pPr>
            <a:endParaRPr lang="fr-FR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u="sng" dirty="0" smtClean="0"/>
              <a:t>Data</a:t>
            </a:r>
            <a:r>
              <a:rPr lang="fr-FR" dirty="0" smtClean="0"/>
              <a:t>: Altran </a:t>
            </a:r>
            <a:r>
              <a:rPr lang="fr-FR" dirty="0" err="1"/>
              <a:t>trained</a:t>
            </a:r>
            <a:r>
              <a:rPr lang="fr-FR" dirty="0"/>
              <a:t> </a:t>
            </a:r>
            <a:r>
              <a:rPr lang="fr-FR" dirty="0" err="1" smtClean="0"/>
              <a:t>hundreds</a:t>
            </a:r>
            <a:r>
              <a:rPr lang="fr-FR" dirty="0" smtClean="0"/>
              <a:t> </a:t>
            </a:r>
            <a:r>
              <a:rPr lang="fr-FR" dirty="0"/>
              <a:t>of </a:t>
            </a:r>
            <a:r>
              <a:rPr lang="fr-FR" dirty="0" err="1"/>
              <a:t>engineers</a:t>
            </a:r>
            <a:r>
              <a:rPr lang="fr-FR" dirty="0"/>
              <a:t> to use </a:t>
            </a:r>
            <a:r>
              <a:rPr lang="fr-FR" dirty="0" smtClean="0"/>
              <a:t>SPARK over the </a:t>
            </a:r>
            <a:r>
              <a:rPr lang="fr-FR" dirty="0" err="1" smtClean="0"/>
              <a:t>years</a:t>
            </a:r>
            <a:r>
              <a:rPr lang="fr-FR" dirty="0" smtClean="0"/>
              <a:t>. </a:t>
            </a:r>
            <a:r>
              <a:rPr lang="fr-FR" dirty="0" err="1" smtClean="0"/>
              <a:t>iFACTS</a:t>
            </a:r>
            <a:r>
              <a:rPr lang="fr-FR" dirty="0" smtClean="0"/>
              <a:t> </a:t>
            </a:r>
            <a:r>
              <a:rPr lang="fr-FR" dirty="0" err="1"/>
              <a:t>trained</a:t>
            </a:r>
            <a:r>
              <a:rPr lang="fr-FR" dirty="0"/>
              <a:t> over 60 </a:t>
            </a:r>
            <a:r>
              <a:rPr lang="fr-FR" dirty="0" err="1"/>
              <a:t>developers</a:t>
            </a:r>
            <a:r>
              <a:rPr lang="fr-FR" dirty="0"/>
              <a:t> </a:t>
            </a:r>
            <a:r>
              <a:rPr lang="fr-FR" dirty="0" err="1"/>
              <a:t>across</a:t>
            </a:r>
            <a:r>
              <a:rPr lang="fr-FR" dirty="0"/>
              <a:t> 3 continents, </a:t>
            </a:r>
            <a:r>
              <a:rPr lang="fr-FR" dirty="0" err="1"/>
              <a:t>including</a:t>
            </a:r>
            <a:r>
              <a:rPr lang="fr-FR" dirty="0"/>
              <a:t> </a:t>
            </a:r>
            <a:r>
              <a:rPr lang="fr-FR" dirty="0" err="1"/>
              <a:t>both</a:t>
            </a:r>
            <a:r>
              <a:rPr lang="fr-FR" dirty="0"/>
              <a:t> permanent staff and </a:t>
            </a:r>
            <a:r>
              <a:rPr lang="fr-FR" dirty="0" err="1"/>
              <a:t>contractors</a:t>
            </a:r>
            <a:r>
              <a:rPr lang="fr-FR" dirty="0"/>
              <a:t>. It </a:t>
            </a:r>
            <a:r>
              <a:rPr lang="fr-FR" dirty="0" err="1"/>
              <a:t>worked</a:t>
            </a:r>
            <a:r>
              <a:rPr lang="fr-FR" dirty="0"/>
              <a:t>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028388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Espace réservé du contenu 1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347" y="4318000"/>
            <a:ext cx="2540000" cy="2540000"/>
          </a:xfrm>
        </p:spPr>
      </p:pic>
      <p:pic>
        <p:nvPicPr>
          <p:cNvPr id="14" name="Espace réservé du contenu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47" y="2836472"/>
            <a:ext cx="2540000" cy="2540000"/>
          </a:xfrm>
          <a:prstGeom prst="rect">
            <a:avLst/>
          </a:prstGeom>
        </p:spPr>
      </p:pic>
      <p:pic>
        <p:nvPicPr>
          <p:cNvPr id="15" name="Espace réservé du contenu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47" y="1354944"/>
            <a:ext cx="2540000" cy="25400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Why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matters</a:t>
            </a:r>
            <a:r>
              <a:rPr lang="fr-FR" dirty="0"/>
              <a:t> to know </a:t>
            </a:r>
            <a:r>
              <a:rPr lang="fr-FR" dirty="0" err="1"/>
              <a:t>your</a:t>
            </a:r>
            <a:r>
              <a:rPr lang="fr-FR" dirty="0"/>
              <a:t> software?</a:t>
            </a:r>
          </a:p>
        </p:txBody>
      </p:sp>
      <p:sp>
        <p:nvSpPr>
          <p:cNvPr id="17" name="ZoneTexte 16"/>
          <p:cNvSpPr txBox="1"/>
          <p:nvPr/>
        </p:nvSpPr>
        <p:spPr>
          <a:xfrm>
            <a:off x="2354604" y="5130876"/>
            <a:ext cx="280038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 err="1" smtClean="0"/>
              <a:t>Complex</a:t>
            </a:r>
            <a:r>
              <a:rPr lang="fr-FR" sz="3600" dirty="0" smtClean="0"/>
              <a:t> </a:t>
            </a:r>
          </a:p>
          <a:p>
            <a:r>
              <a:rPr lang="fr-FR" sz="3600" dirty="0" err="1" smtClean="0"/>
              <a:t>Requirements</a:t>
            </a:r>
            <a:endParaRPr lang="fr-FR" sz="3600" dirty="0"/>
          </a:p>
        </p:txBody>
      </p:sp>
      <p:pic>
        <p:nvPicPr>
          <p:cNvPr id="18" name="Imag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7698" y="2648752"/>
            <a:ext cx="1043899" cy="1043899"/>
          </a:xfrm>
          <a:prstGeom prst="rect">
            <a:avLst/>
          </a:prstGeom>
        </p:spPr>
      </p:pic>
      <p:pic>
        <p:nvPicPr>
          <p:cNvPr id="19" name="Imag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5748" y="3918752"/>
            <a:ext cx="1043899" cy="1043899"/>
          </a:xfrm>
          <a:prstGeom prst="rect">
            <a:avLst/>
          </a:prstGeom>
        </p:spPr>
      </p:pic>
      <p:pic>
        <p:nvPicPr>
          <p:cNvPr id="20" name="Imag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54675" y="4150958"/>
            <a:ext cx="1043899" cy="1043899"/>
          </a:xfrm>
          <a:prstGeom prst="rect">
            <a:avLst/>
          </a:prstGeom>
        </p:spPr>
      </p:pic>
      <p:pic>
        <p:nvPicPr>
          <p:cNvPr id="21" name="Imag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32725" y="5290637"/>
            <a:ext cx="1043899" cy="1043899"/>
          </a:xfrm>
          <a:prstGeom prst="rect">
            <a:avLst/>
          </a:prstGeom>
        </p:spPr>
      </p:pic>
      <p:sp>
        <p:nvSpPr>
          <p:cNvPr id="22" name="ZoneTexte 21"/>
          <p:cNvSpPr txBox="1"/>
          <p:nvPr/>
        </p:nvSpPr>
        <p:spPr>
          <a:xfrm>
            <a:off x="8181229" y="1952660"/>
            <a:ext cx="195149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 err="1" smtClean="0"/>
              <a:t>Pervasive</a:t>
            </a:r>
            <a:endParaRPr lang="fr-FR" sz="3600" dirty="0" smtClean="0"/>
          </a:p>
          <a:p>
            <a:r>
              <a:rPr lang="fr-FR" sz="3600" dirty="0" smtClean="0"/>
              <a:t>Security </a:t>
            </a:r>
          </a:p>
          <a:p>
            <a:r>
              <a:rPr lang="fr-FR" sz="3600" dirty="0" err="1" smtClean="0"/>
              <a:t>Attacks</a:t>
            </a:r>
            <a:endParaRPr lang="fr-FR" sz="3600" dirty="0"/>
          </a:p>
        </p:txBody>
      </p:sp>
      <p:pic>
        <p:nvPicPr>
          <p:cNvPr id="23" name="Image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4041" y="3520965"/>
            <a:ext cx="1769672" cy="1769672"/>
          </a:xfrm>
          <a:prstGeom prst="rect">
            <a:avLst/>
          </a:prstGeom>
        </p:spPr>
      </p:pic>
      <p:cxnSp>
        <p:nvCxnSpPr>
          <p:cNvPr id="26" name="Connecteur droit 25"/>
          <p:cNvCxnSpPr/>
          <p:nvPr/>
        </p:nvCxnSpPr>
        <p:spPr>
          <a:xfrm>
            <a:off x="2612347" y="4318000"/>
            <a:ext cx="2248525" cy="0"/>
          </a:xfrm>
          <a:prstGeom prst="line">
            <a:avLst/>
          </a:prstGeom>
          <a:ln w="254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/>
          <p:cNvCxnSpPr/>
          <p:nvPr/>
        </p:nvCxnSpPr>
        <p:spPr>
          <a:xfrm>
            <a:off x="6908452" y="4318000"/>
            <a:ext cx="2248525" cy="0"/>
          </a:xfrm>
          <a:prstGeom prst="line">
            <a:avLst/>
          </a:prstGeom>
          <a:ln w="2540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79940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Myth</a:t>
            </a:r>
            <a:r>
              <a:rPr lang="fr-FR" dirty="0"/>
              <a:t> Buster: It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going</a:t>
            </a:r>
            <a:r>
              <a:rPr lang="fr-FR" dirty="0"/>
              <a:t> to </a:t>
            </a:r>
            <a:r>
              <a:rPr lang="fr-FR" dirty="0" err="1"/>
              <a:t>cost</a:t>
            </a:r>
            <a:r>
              <a:rPr lang="fr-FR" dirty="0"/>
              <a:t> </a:t>
            </a:r>
            <a:r>
              <a:rPr lang="fr-FR" dirty="0" err="1"/>
              <a:t>too</a:t>
            </a:r>
            <a:r>
              <a:rPr lang="fr-FR" dirty="0"/>
              <a:t> </a:t>
            </a:r>
            <a:r>
              <a:rPr lang="fr-FR" dirty="0" err="1"/>
              <a:t>much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 smtClean="0"/>
              <a:t>Upfront</a:t>
            </a:r>
            <a:r>
              <a:rPr lang="fr-FR" dirty="0" smtClean="0"/>
              <a:t> </a:t>
            </a:r>
            <a:r>
              <a:rPr lang="fr-FR" dirty="0" err="1" smtClean="0"/>
              <a:t>investment</a:t>
            </a:r>
            <a:r>
              <a:rPr lang="fr-FR" dirty="0" smtClean="0"/>
              <a:t>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  <a:r>
              <a:rPr lang="fr-FR" dirty="0" err="1" smtClean="0"/>
              <a:t>required</a:t>
            </a:r>
            <a:r>
              <a:rPr lang="fr-FR" dirty="0" smtClean="0"/>
              <a:t>, but</a:t>
            </a:r>
            <a:r>
              <a:rPr lang="mr-IN" dirty="0" smtClean="0"/>
              <a:t>…</a:t>
            </a:r>
            <a:endParaRPr lang="en-US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SPARK </a:t>
            </a:r>
            <a:r>
              <a:rPr lang="fr-FR" dirty="0" err="1" smtClean="0"/>
              <a:t>strongly</a:t>
            </a:r>
            <a:r>
              <a:rPr lang="fr-FR" dirty="0" smtClean="0"/>
              <a:t> </a:t>
            </a:r>
            <a:r>
              <a:rPr lang="fr-FR" dirty="0" err="1" smtClean="0"/>
              <a:t>decreases</a:t>
            </a:r>
            <a:r>
              <a:rPr lang="fr-FR" dirty="0" smtClean="0"/>
              <a:t> </a:t>
            </a:r>
            <a:r>
              <a:rPr lang="fr-FR" dirty="0" err="1" smtClean="0"/>
              <a:t>pre-test</a:t>
            </a:r>
            <a:r>
              <a:rPr lang="fr-FR" dirty="0" smtClean="0"/>
              <a:t> </a:t>
            </a:r>
            <a:r>
              <a:rPr lang="fr-FR" dirty="0" err="1" smtClean="0"/>
              <a:t>defect</a:t>
            </a:r>
            <a:r>
              <a:rPr lang="fr-FR" dirty="0" smtClean="0"/>
              <a:t> </a:t>
            </a:r>
            <a:r>
              <a:rPr lang="fr-FR" dirty="0" err="1" smtClean="0"/>
              <a:t>density</a:t>
            </a:r>
            <a:endParaRPr lang="fr-FR" dirty="0" smtClean="0"/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fr-FR" dirty="0" err="1" smtClean="0"/>
              <a:t>Strongly</a:t>
            </a:r>
            <a:r>
              <a:rPr lang="fr-FR" dirty="0" smtClean="0"/>
              <a:t> </a:t>
            </a:r>
            <a:r>
              <a:rPr lang="fr-FR" dirty="0" err="1" smtClean="0"/>
              <a:t>correlated</a:t>
            </a:r>
            <a:r>
              <a:rPr lang="fr-FR" dirty="0" smtClean="0"/>
              <a:t> </a:t>
            </a:r>
            <a:r>
              <a:rPr lang="fr-FR" dirty="0" err="1" smtClean="0"/>
              <a:t>with</a:t>
            </a:r>
            <a:r>
              <a:rPr lang="fr-FR" dirty="0" smtClean="0"/>
              <a:t> </a:t>
            </a:r>
            <a:r>
              <a:rPr lang="fr-FR" dirty="0" err="1" smtClean="0"/>
              <a:t>cost</a:t>
            </a:r>
            <a:r>
              <a:rPr lang="fr-FR" dirty="0" smtClean="0"/>
              <a:t> </a:t>
            </a:r>
            <a:r>
              <a:rPr lang="fr-FR" dirty="0" err="1" smtClean="0"/>
              <a:t>overrun</a:t>
            </a:r>
            <a:r>
              <a:rPr lang="fr-FR" dirty="0" smtClean="0"/>
              <a:t> (SEI data)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fr-FR" dirty="0" err="1" smtClean="0"/>
              <a:t>Defects</a:t>
            </a:r>
            <a:r>
              <a:rPr lang="fr-FR" dirty="0" smtClean="0"/>
              <a:t> </a:t>
            </a:r>
            <a:r>
              <a:rPr lang="fr-FR" dirty="0" err="1" smtClean="0"/>
              <a:t>detected</a:t>
            </a:r>
            <a:r>
              <a:rPr lang="fr-FR" dirty="0" smtClean="0"/>
              <a:t> </a:t>
            </a:r>
            <a:r>
              <a:rPr lang="fr-FR" dirty="0" err="1" smtClean="0"/>
              <a:t>later</a:t>
            </a:r>
            <a:r>
              <a:rPr lang="fr-FR" dirty="0" smtClean="0"/>
              <a:t> </a:t>
            </a:r>
            <a:r>
              <a:rPr lang="fr-FR" dirty="0" err="1" smtClean="0"/>
              <a:t>cost</a:t>
            </a:r>
            <a:r>
              <a:rPr lang="fr-FR" dirty="0" smtClean="0"/>
              <a:t> </a:t>
            </a:r>
            <a:r>
              <a:rPr lang="fr-FR" dirty="0" err="1" smtClean="0"/>
              <a:t>much</a:t>
            </a:r>
            <a:r>
              <a:rPr lang="fr-FR" dirty="0" smtClean="0"/>
              <a:t> more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endParaRPr lang="fr-FR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dirty="0" smtClean="0"/>
              <a:t>SPARK </a:t>
            </a:r>
            <a:r>
              <a:rPr lang="fr-FR" dirty="0" err="1" smtClean="0"/>
              <a:t>analysis</a:t>
            </a:r>
            <a:r>
              <a:rPr lang="fr-FR" dirty="0" smtClean="0"/>
              <a:t> </a:t>
            </a:r>
            <a:r>
              <a:rPr lang="fr-FR" dirty="0" err="1" smtClean="0"/>
              <a:t>can</a:t>
            </a:r>
            <a:r>
              <a:rPr lang="fr-FR" dirty="0" smtClean="0"/>
              <a:t> </a:t>
            </a:r>
            <a:r>
              <a:rPr lang="fr-FR" dirty="0" err="1" smtClean="0"/>
              <a:t>be</a:t>
            </a:r>
            <a:r>
              <a:rPr lang="fr-FR" dirty="0" smtClean="0"/>
              <a:t> </a:t>
            </a:r>
            <a:r>
              <a:rPr lang="fr-FR" dirty="0" err="1" smtClean="0"/>
              <a:t>used</a:t>
            </a:r>
            <a:r>
              <a:rPr lang="fr-FR" dirty="0" smtClean="0"/>
              <a:t> to replace </a:t>
            </a:r>
            <a:r>
              <a:rPr lang="fr-FR" dirty="0" err="1" smtClean="0"/>
              <a:t>other</a:t>
            </a:r>
            <a:r>
              <a:rPr lang="fr-FR" dirty="0" smtClean="0"/>
              <a:t> </a:t>
            </a:r>
            <a:r>
              <a:rPr lang="fr-FR" dirty="0" err="1" smtClean="0"/>
              <a:t>activities</a:t>
            </a:r>
            <a:endParaRPr lang="fr-FR" dirty="0" smtClean="0"/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fr-FR" dirty="0" smtClean="0"/>
              <a:t>Can replace </a:t>
            </a:r>
            <a:r>
              <a:rPr lang="fr-FR" dirty="0" err="1" smtClean="0"/>
              <a:t>low-level</a:t>
            </a:r>
            <a:r>
              <a:rPr lang="fr-FR" dirty="0" smtClean="0"/>
              <a:t> </a:t>
            </a:r>
            <a:r>
              <a:rPr lang="fr-FR" dirty="0" err="1" smtClean="0"/>
              <a:t>testing</a:t>
            </a:r>
            <a:r>
              <a:rPr lang="fr-FR" dirty="0" smtClean="0"/>
              <a:t> (for </a:t>
            </a:r>
            <a:r>
              <a:rPr lang="fr-FR" dirty="0" err="1" smtClean="0"/>
              <a:t>example</a:t>
            </a:r>
            <a:r>
              <a:rPr lang="fr-FR" dirty="0" smtClean="0"/>
              <a:t> </a:t>
            </a:r>
            <a:r>
              <a:rPr lang="fr-FR" dirty="0" err="1" smtClean="0"/>
              <a:t>with</a:t>
            </a:r>
            <a:r>
              <a:rPr lang="fr-FR" dirty="0" smtClean="0"/>
              <a:t> </a:t>
            </a:r>
            <a:r>
              <a:rPr lang="fr-FR" dirty="0" err="1" smtClean="0"/>
              <a:t>avionics</a:t>
            </a:r>
            <a:r>
              <a:rPr lang="fr-FR" dirty="0" smtClean="0"/>
              <a:t> standard DO-178C)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fr-FR" dirty="0" smtClean="0"/>
              <a:t>Can replace </a:t>
            </a:r>
            <a:r>
              <a:rPr lang="fr-FR" dirty="0" err="1" smtClean="0"/>
              <a:t>some</a:t>
            </a:r>
            <a:r>
              <a:rPr lang="fr-FR" dirty="0" smtClean="0"/>
              <a:t> </a:t>
            </a:r>
            <a:r>
              <a:rPr lang="fr-FR" dirty="0" err="1" smtClean="0"/>
              <a:t>review</a:t>
            </a:r>
            <a:r>
              <a:rPr lang="fr-FR" dirty="0" smtClean="0"/>
              <a:t> </a:t>
            </a:r>
            <a:r>
              <a:rPr lang="fr-FR" dirty="0" err="1" smtClean="0"/>
              <a:t>activities</a:t>
            </a:r>
            <a:endParaRPr lang="fr-FR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fr-FR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u="sng" dirty="0" smtClean="0"/>
              <a:t>Data</a:t>
            </a:r>
            <a:r>
              <a:rPr lang="fr-FR" dirty="0" smtClean="0"/>
              <a:t>: Lockheed Martin </a:t>
            </a:r>
            <a:r>
              <a:rPr lang="fr-FR" dirty="0" err="1"/>
              <a:t>cited</a:t>
            </a:r>
            <a:r>
              <a:rPr lang="fr-FR" dirty="0"/>
              <a:t> </a:t>
            </a:r>
            <a:r>
              <a:rPr lang="fr-FR" dirty="0" err="1"/>
              <a:t>only</a:t>
            </a:r>
            <a:r>
              <a:rPr lang="fr-FR" dirty="0"/>
              <a:t> </a:t>
            </a:r>
            <a:r>
              <a:rPr lang="fr-FR" dirty="0" err="1"/>
              <a:t>spending</a:t>
            </a:r>
            <a:r>
              <a:rPr lang="fr-FR" dirty="0"/>
              <a:t> 20% of the </a:t>
            </a:r>
            <a:r>
              <a:rPr lang="fr-FR" dirty="0" err="1"/>
              <a:t>Level</a:t>
            </a:r>
            <a:r>
              <a:rPr lang="fr-FR" dirty="0"/>
              <a:t> A Test budget on the C130J Mission Computer, </a:t>
            </a:r>
            <a:r>
              <a:rPr lang="fr-FR" dirty="0" err="1"/>
              <a:t>saving</a:t>
            </a:r>
            <a:r>
              <a:rPr lang="fr-FR" dirty="0"/>
              <a:t> 80% of a </a:t>
            </a:r>
            <a:r>
              <a:rPr lang="fr-FR" dirty="0" err="1"/>
              <a:t>very</a:t>
            </a:r>
            <a:r>
              <a:rPr lang="fr-FR" dirty="0"/>
              <a:t> </a:t>
            </a:r>
            <a:r>
              <a:rPr lang="fr-FR" dirty="0" err="1"/>
              <a:t>big</a:t>
            </a:r>
            <a:r>
              <a:rPr lang="fr-FR" dirty="0"/>
              <a:t> </a:t>
            </a:r>
            <a:r>
              <a:rPr lang="fr-FR" dirty="0" err="1"/>
              <a:t>number</a:t>
            </a:r>
            <a:r>
              <a:rPr lang="fr-FR" dirty="0" smtClean="0"/>
              <a:t>!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342394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1261035" cy="1325563"/>
          </a:xfrm>
        </p:spPr>
        <p:txBody>
          <a:bodyPr/>
          <a:lstStyle/>
          <a:p>
            <a:r>
              <a:rPr lang="fr-FR" dirty="0" err="1"/>
              <a:t>Myth</a:t>
            </a:r>
            <a:r>
              <a:rPr lang="fr-FR" dirty="0"/>
              <a:t> Buster: It </a:t>
            </a:r>
            <a:r>
              <a:rPr lang="fr-FR" dirty="0" err="1"/>
              <a:t>does</a:t>
            </a:r>
            <a:r>
              <a:rPr lang="fr-FR" dirty="0"/>
              <a:t> not </a:t>
            </a:r>
            <a:r>
              <a:rPr lang="fr-FR" dirty="0" err="1"/>
              <a:t>work</a:t>
            </a:r>
            <a:r>
              <a:rPr lang="fr-FR" dirty="0"/>
              <a:t> in </a:t>
            </a:r>
            <a:r>
              <a:rPr lang="fr-FR" dirty="0" err="1"/>
              <a:t>my</a:t>
            </a:r>
            <a:r>
              <a:rPr lang="fr-FR" dirty="0"/>
              <a:t> </a:t>
            </a:r>
            <a:r>
              <a:rPr lang="fr-FR" dirty="0" err="1"/>
              <a:t>environment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SPARK </a:t>
            </a:r>
            <a:r>
              <a:rPr lang="fr-FR" dirty="0" err="1" smtClean="0"/>
              <a:t>development</a:t>
            </a:r>
            <a:r>
              <a:rPr lang="fr-FR" dirty="0" smtClean="0"/>
              <a:t> </a:t>
            </a:r>
            <a:r>
              <a:rPr lang="fr-FR" dirty="0" err="1" smtClean="0"/>
              <a:t>environment</a:t>
            </a:r>
            <a:r>
              <a:rPr lang="fr-FR" dirty="0" smtClean="0"/>
              <a:t> </a:t>
            </a:r>
            <a:r>
              <a:rPr lang="fr-FR" dirty="0" err="1" smtClean="0"/>
              <a:t>available</a:t>
            </a:r>
            <a:r>
              <a:rPr lang="fr-FR" dirty="0" smtClean="0"/>
              <a:t> for Windows, Linux, Mac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SPARK cross-compilation to ARM, PowerPC, </a:t>
            </a:r>
            <a:r>
              <a:rPr lang="fr-FR" dirty="0" err="1" smtClean="0"/>
              <a:t>Leon</a:t>
            </a:r>
            <a:r>
              <a:rPr lang="fr-FR" dirty="0" smtClean="0"/>
              <a:t>, </a:t>
            </a:r>
            <a:r>
              <a:rPr lang="fr-FR" dirty="0" err="1" smtClean="0"/>
              <a:t>either</a:t>
            </a:r>
            <a:r>
              <a:rPr lang="fr-FR" dirty="0" smtClean="0"/>
              <a:t> </a:t>
            </a:r>
            <a:r>
              <a:rPr lang="fr-FR" dirty="0" err="1" smtClean="0"/>
              <a:t>bare</a:t>
            </a:r>
            <a:r>
              <a:rPr lang="fr-FR" dirty="0" smtClean="0"/>
              <a:t> </a:t>
            </a:r>
            <a:r>
              <a:rPr lang="fr-FR" dirty="0" err="1" smtClean="0"/>
              <a:t>metal</a:t>
            </a:r>
            <a:r>
              <a:rPr lang="fr-FR" dirty="0" smtClean="0"/>
              <a:t> or </a:t>
            </a:r>
            <a:r>
              <a:rPr lang="fr-FR" dirty="0" err="1" smtClean="0"/>
              <a:t>with</a:t>
            </a:r>
            <a:r>
              <a:rPr lang="fr-FR" dirty="0" smtClean="0"/>
              <a:t> OS (Linux, </a:t>
            </a:r>
            <a:r>
              <a:rPr lang="fr-FR" dirty="0" err="1" smtClean="0"/>
              <a:t>VxWorks</a:t>
            </a:r>
            <a:r>
              <a:rPr lang="fr-FR" dirty="0" smtClean="0"/>
              <a:t>, </a:t>
            </a:r>
            <a:r>
              <a:rPr lang="fr-FR" dirty="0" err="1" smtClean="0"/>
              <a:t>LynxOS</a:t>
            </a:r>
            <a:r>
              <a:rPr lang="fr-FR" dirty="0" smtClean="0"/>
              <a:t>, </a:t>
            </a:r>
            <a:r>
              <a:rPr lang="fr-FR" dirty="0" err="1" smtClean="0"/>
              <a:t>PikeOS</a:t>
            </a:r>
            <a:r>
              <a:rPr lang="fr-FR" dirty="0" smtClean="0"/>
              <a:t>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No compiler for </a:t>
            </a:r>
            <a:r>
              <a:rPr lang="fr-FR" dirty="0" err="1" smtClean="0"/>
              <a:t>your</a:t>
            </a:r>
            <a:r>
              <a:rPr lang="fr-FR" dirty="0" smtClean="0"/>
              <a:t> </a:t>
            </a:r>
            <a:r>
              <a:rPr lang="fr-FR" dirty="0" err="1" smtClean="0"/>
              <a:t>environment</a:t>
            </a:r>
            <a:r>
              <a:rPr lang="fr-FR" dirty="0" smtClean="0"/>
              <a:t>? (</a:t>
            </a:r>
            <a:r>
              <a:rPr lang="fr-FR" dirty="0" err="1" smtClean="0"/>
              <a:t>e.g</a:t>
            </a:r>
            <a:r>
              <a:rPr lang="fr-FR" dirty="0" smtClean="0"/>
              <a:t>. AVR, </a:t>
            </a:r>
            <a:r>
              <a:rPr lang="fr-FR" dirty="0" err="1" smtClean="0"/>
              <a:t>Renesas</a:t>
            </a:r>
            <a:r>
              <a:rPr lang="fr-FR" dirty="0" smtClean="0"/>
              <a:t>)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Use SPARK-to-C compiler!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SPARK </a:t>
            </a:r>
            <a:r>
              <a:rPr lang="fr-FR" dirty="0" err="1" smtClean="0"/>
              <a:t>interoperable</a:t>
            </a:r>
            <a:r>
              <a:rPr lang="fr-FR" dirty="0" smtClean="0"/>
              <a:t> </a:t>
            </a:r>
            <a:r>
              <a:rPr lang="fr-FR" dirty="0" err="1" smtClean="0"/>
              <a:t>with</a:t>
            </a:r>
            <a:r>
              <a:rPr lang="fr-FR" dirty="0" smtClean="0"/>
              <a:t> Ada, C, C++, Java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u="sng" dirty="0" smtClean="0"/>
              <a:t>Data</a:t>
            </a:r>
            <a:r>
              <a:rPr lang="fr-FR" dirty="0" smtClean="0"/>
              <a:t>: </a:t>
            </a:r>
            <a:r>
              <a:rPr lang="fr-FR" dirty="0"/>
              <a:t>Mixed-</a:t>
            </a:r>
            <a:r>
              <a:rPr lang="fr-FR" dirty="0" err="1"/>
              <a:t>language</a:t>
            </a:r>
            <a:r>
              <a:rPr lang="fr-FR" dirty="0"/>
              <a:t> </a:t>
            </a:r>
            <a:r>
              <a:rPr lang="fr-FR" dirty="0" err="1"/>
              <a:t>development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the </a:t>
            </a:r>
            <a:r>
              <a:rPr lang="fr-FR" dirty="0" err="1"/>
              <a:t>norm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SPARK, not the </a:t>
            </a:r>
            <a:r>
              <a:rPr lang="fr-FR" dirty="0" smtClean="0"/>
              <a:t>exception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46685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Links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dirty="0" smtClean="0"/>
              <a:t>E-learning </a:t>
            </a:r>
            <a:r>
              <a:rPr lang="fr-FR" dirty="0" err="1" smtClean="0"/>
              <a:t>website</a:t>
            </a:r>
            <a:r>
              <a:rPr lang="fr-FR" dirty="0"/>
              <a:t>: </a:t>
            </a:r>
            <a:r>
              <a:rPr lang="fr-FR" dirty="0" smtClean="0">
                <a:hlinkClick r:id="rId2"/>
              </a:rPr>
              <a:t>http</a:t>
            </a:r>
            <a:r>
              <a:rPr lang="fr-FR" dirty="0">
                <a:hlinkClick r:id="rId2"/>
              </a:rPr>
              <a:t>://u.adacore.com</a:t>
            </a:r>
            <a:r>
              <a:rPr lang="fr-FR" dirty="0" smtClean="0">
                <a:hlinkClick r:id="rId2"/>
              </a:rPr>
              <a:t>/</a:t>
            </a:r>
            <a:endParaRPr lang="fr-FR" dirty="0" smtClean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fr-FR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dirty="0"/>
              <a:t>Professional version: </a:t>
            </a:r>
            <a:r>
              <a:rPr lang="fr-FR" dirty="0">
                <a:hlinkClick r:id="rId3"/>
              </a:rPr>
              <a:t>http://www.adacore.com/sparkpro</a:t>
            </a:r>
            <a:r>
              <a:rPr lang="fr-FR" dirty="0" smtClean="0">
                <a:hlinkClick r:id="rId3"/>
              </a:rPr>
              <a:t>/</a:t>
            </a:r>
            <a:endParaRPr lang="fr-FR" dirty="0" smtClean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fr-FR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dirty="0" err="1" smtClean="0"/>
              <a:t>Community</a:t>
            </a:r>
            <a:r>
              <a:rPr lang="fr-FR" dirty="0"/>
              <a:t> version: </a:t>
            </a:r>
            <a:r>
              <a:rPr lang="fr-FR" dirty="0">
                <a:hlinkClick r:id="rId4"/>
              </a:rPr>
              <a:t>http://libre.adacore.com</a:t>
            </a:r>
            <a:r>
              <a:rPr lang="fr-FR" dirty="0" smtClean="0">
                <a:hlinkClick r:id="rId4"/>
              </a:rPr>
              <a:t>/</a:t>
            </a:r>
            <a:endParaRPr lang="fr-FR" dirty="0" smtClean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fr-FR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dirty="0" smtClean="0"/>
              <a:t>Portal for information and </a:t>
            </a:r>
            <a:r>
              <a:rPr lang="fr-FR" dirty="0" err="1" smtClean="0"/>
              <a:t>resources</a:t>
            </a:r>
            <a:r>
              <a:rPr lang="fr-FR" dirty="0" smtClean="0"/>
              <a:t>: </a:t>
            </a:r>
            <a:r>
              <a:rPr lang="fr-FR" dirty="0">
                <a:hlinkClick r:id="rId5"/>
              </a:rPr>
              <a:t>http://www.spark-2014.org</a:t>
            </a:r>
            <a:r>
              <a:rPr lang="fr-FR" dirty="0" smtClean="0">
                <a:hlinkClick r:id="rId5"/>
              </a:rPr>
              <a:t>/</a:t>
            </a:r>
            <a:endParaRPr lang="fr-FR" dirty="0" smtClean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fr-FR" dirty="0" smtClean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dirty="0" smtClean="0"/>
              <a:t>Contact: </a:t>
            </a:r>
            <a:r>
              <a:rPr lang="fr-FR" dirty="0" err="1"/>
              <a:t>sales@adacore.com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587876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would</a:t>
            </a:r>
            <a:r>
              <a:rPr lang="fr-FR" dirty="0"/>
              <a:t> </a:t>
            </a:r>
            <a:r>
              <a:rPr lang="fr-FR" dirty="0" err="1"/>
              <a:t>like</a:t>
            </a:r>
            <a:r>
              <a:rPr lang="fr-FR" dirty="0"/>
              <a:t> to know about software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1825625"/>
            <a:ext cx="3191540" cy="4351338"/>
          </a:xfrm>
        </p:spPr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u="sng" dirty="0" smtClean="0"/>
              <a:t>At a minimum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u="sng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S</a:t>
            </a:r>
            <a:r>
              <a:rPr lang="fr-FR" dirty="0" smtClean="0"/>
              <a:t>oftware </a:t>
            </a:r>
            <a:r>
              <a:rPr lang="fr-FR" dirty="0" err="1" smtClean="0"/>
              <a:t>does</a:t>
            </a:r>
            <a:r>
              <a:rPr lang="fr-FR" dirty="0" smtClean="0"/>
              <a:t> not ‟</a:t>
            </a:r>
            <a:r>
              <a:rPr lang="fr-FR" dirty="0" err="1" smtClean="0"/>
              <a:t>blow</a:t>
            </a:r>
            <a:r>
              <a:rPr lang="fr-FR" dirty="0" smtClean="0"/>
              <a:t> up”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4343399" y="1825625"/>
            <a:ext cx="319154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 u="sng" dirty="0" err="1" smtClean="0"/>
              <a:t>Always</a:t>
            </a:r>
            <a:endParaRPr lang="fr-FR" u="sng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fr-FR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 dirty="0" err="1" smtClean="0"/>
              <a:t>Defect</a:t>
            </a:r>
            <a:r>
              <a:rPr lang="fr-FR" dirty="0" smtClean="0"/>
              <a:t> </a:t>
            </a:r>
            <a:r>
              <a:rPr lang="fr-FR" dirty="0" err="1" smtClean="0"/>
              <a:t>density</a:t>
            </a:r>
            <a:r>
              <a:rPr lang="fr-FR" dirty="0" smtClean="0"/>
              <a:t>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  <a:r>
              <a:rPr lang="fr-FR" dirty="0" err="1" smtClean="0"/>
              <a:t>very</a:t>
            </a:r>
            <a:r>
              <a:rPr lang="fr-FR" dirty="0" smtClean="0"/>
              <a:t> </a:t>
            </a:r>
            <a:r>
              <a:rPr lang="fr-FR" dirty="0" err="1" smtClean="0"/>
              <a:t>low</a:t>
            </a:r>
            <a:r>
              <a:rPr lang="fr-FR" dirty="0" smtClean="0"/>
              <a:t> (</a:t>
            </a:r>
            <a:r>
              <a:rPr lang="fr-FR" dirty="0" err="1" smtClean="0"/>
              <a:t>zero</a:t>
            </a:r>
            <a:r>
              <a:rPr lang="fr-FR" dirty="0" smtClean="0"/>
              <a:t>?)</a:t>
            </a:r>
            <a:endParaRPr lang="fr-FR" dirty="0"/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7848599" y="1811817"/>
            <a:ext cx="319154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 u="sng" dirty="0" err="1" smtClean="0"/>
              <a:t>Ideally</a:t>
            </a:r>
            <a:endParaRPr lang="fr-FR" u="sng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fr-FR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 dirty="0" smtClean="0"/>
              <a:t>Important </a:t>
            </a:r>
            <a:r>
              <a:rPr lang="fr-FR" dirty="0" err="1" smtClean="0"/>
              <a:t>safety</a:t>
            </a:r>
            <a:r>
              <a:rPr lang="fr-FR" dirty="0" smtClean="0"/>
              <a:t> / </a:t>
            </a:r>
            <a:r>
              <a:rPr lang="fr-FR" dirty="0" err="1" smtClean="0"/>
              <a:t>security</a:t>
            </a:r>
            <a:r>
              <a:rPr lang="fr-FR" dirty="0" smtClean="0"/>
              <a:t> </a:t>
            </a:r>
            <a:r>
              <a:rPr lang="fr-FR" dirty="0" err="1" smtClean="0"/>
              <a:t>properties</a:t>
            </a:r>
            <a:r>
              <a:rPr lang="fr-FR" dirty="0" smtClean="0"/>
              <a:t> are </a:t>
            </a:r>
            <a:r>
              <a:rPr lang="fr-FR" dirty="0" err="1" smtClean="0"/>
              <a:t>enforced</a:t>
            </a:r>
            <a:endParaRPr lang="fr-FR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fr-FR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689" y="4263656"/>
            <a:ext cx="2692992" cy="1772886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5351" y="4263656"/>
            <a:ext cx="1804435" cy="2185430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3401" y="4284922"/>
            <a:ext cx="3051544" cy="1716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646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What</a:t>
            </a:r>
            <a:r>
              <a:rPr lang="fr-FR" dirty="0"/>
              <a:t> do </a:t>
            </a:r>
            <a:r>
              <a:rPr lang="fr-FR" dirty="0" err="1"/>
              <a:t>you</a:t>
            </a:r>
            <a:r>
              <a:rPr lang="fr-FR" dirty="0"/>
              <a:t> know about </a:t>
            </a:r>
            <a:r>
              <a:rPr lang="fr-FR" dirty="0" err="1"/>
              <a:t>your</a:t>
            </a:r>
            <a:r>
              <a:rPr lang="fr-FR" dirty="0"/>
              <a:t> software?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1825625"/>
            <a:ext cx="4378377" cy="1517182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 smtClean="0"/>
              <a:t>Number</a:t>
            </a:r>
            <a:r>
              <a:rPr lang="fr-FR" dirty="0" smtClean="0"/>
              <a:t> of </a:t>
            </a:r>
            <a:r>
              <a:rPr lang="fr-FR" dirty="0" err="1" smtClean="0"/>
              <a:t>lines</a:t>
            </a:r>
            <a:r>
              <a:rPr lang="fr-FR" dirty="0" smtClean="0"/>
              <a:t> of code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 smtClean="0"/>
              <a:t>Cyclomatic</a:t>
            </a:r>
            <a:r>
              <a:rPr lang="fr-FR" dirty="0" smtClean="0"/>
              <a:t> </a:t>
            </a:r>
            <a:r>
              <a:rPr lang="fr-FR" dirty="0" err="1" smtClean="0"/>
              <a:t>complexity</a:t>
            </a:r>
            <a:endParaRPr lang="fr-FR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 smtClean="0"/>
              <a:t>Coding</a:t>
            </a:r>
            <a:r>
              <a:rPr lang="fr-FR" dirty="0" smtClean="0"/>
              <a:t> standard violations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3027388" y="3477743"/>
            <a:ext cx="4227851" cy="1484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 dirty="0" smtClean="0"/>
              <a:t>Flow of control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 dirty="0" smtClean="0"/>
              <a:t>Flow of information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 dirty="0" err="1" smtClean="0"/>
              <a:t>Proper</a:t>
            </a:r>
            <a:r>
              <a:rPr lang="fr-FR" dirty="0" smtClean="0"/>
              <a:t> data </a:t>
            </a:r>
            <a:r>
              <a:rPr lang="fr-FR" dirty="0" err="1" smtClean="0"/>
              <a:t>initialization</a:t>
            </a:r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1811" y="1690688"/>
            <a:ext cx="1430421" cy="1430421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5239" y="3302001"/>
            <a:ext cx="1486567" cy="1486567"/>
          </a:xfrm>
          <a:prstGeom prst="rect">
            <a:avLst/>
          </a:prstGeom>
        </p:spPr>
      </p:pic>
      <p:sp>
        <p:nvSpPr>
          <p:cNvPr id="9" name="Espace réservé du contenu 2"/>
          <p:cNvSpPr txBox="1">
            <a:spLocks/>
          </p:cNvSpPr>
          <p:nvPr/>
        </p:nvSpPr>
        <p:spPr>
          <a:xfrm>
            <a:off x="5380789" y="5183491"/>
            <a:ext cx="4227851" cy="1484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 dirty="0" err="1" smtClean="0"/>
              <a:t>Defect</a:t>
            </a:r>
            <a:r>
              <a:rPr lang="fr-FR" dirty="0" smtClean="0"/>
              <a:t> </a:t>
            </a:r>
            <a:r>
              <a:rPr lang="fr-FR" dirty="0" err="1" smtClean="0"/>
              <a:t>density</a:t>
            </a:r>
            <a:endParaRPr lang="fr-FR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 dirty="0" smtClean="0"/>
              <a:t>Absence of </a:t>
            </a:r>
            <a:r>
              <a:rPr lang="fr-FR" dirty="0" err="1" smtClean="0"/>
              <a:t>run</a:t>
            </a:r>
            <a:r>
              <a:rPr lang="fr-FR" dirty="0" smtClean="0"/>
              <a:t>-time </a:t>
            </a:r>
            <a:r>
              <a:rPr lang="fr-FR" dirty="0" err="1" smtClean="0"/>
              <a:t>errors</a:t>
            </a:r>
            <a:endParaRPr lang="fr-FR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 dirty="0" err="1" smtClean="0"/>
              <a:t>Safety</a:t>
            </a:r>
            <a:r>
              <a:rPr lang="fr-FR" dirty="0" smtClean="0"/>
              <a:t>/</a:t>
            </a:r>
            <a:r>
              <a:rPr lang="fr-FR" dirty="0" err="1" smtClean="0"/>
              <a:t>security</a:t>
            </a:r>
            <a:r>
              <a:rPr lang="fr-FR" dirty="0" smtClean="0"/>
              <a:t> </a:t>
            </a:r>
            <a:r>
              <a:rPr lang="fr-FR" dirty="0" err="1" smtClean="0"/>
              <a:t>properties</a:t>
            </a:r>
            <a:endParaRPr lang="fr-FR" dirty="0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04598" y="5193240"/>
            <a:ext cx="1474252" cy="1474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4072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How SPARK and </a:t>
            </a:r>
            <a:r>
              <a:rPr lang="fr-FR" dirty="0" err="1"/>
              <a:t>formal</a:t>
            </a:r>
            <a:r>
              <a:rPr lang="fr-FR" dirty="0"/>
              <a:t> </a:t>
            </a:r>
            <a:r>
              <a:rPr lang="fr-FR" dirty="0" err="1"/>
              <a:t>verification</a:t>
            </a:r>
            <a:r>
              <a:rPr lang="fr-FR" dirty="0"/>
              <a:t> </a:t>
            </a:r>
            <a:r>
              <a:rPr lang="fr-FR" dirty="0" err="1"/>
              <a:t>can</a:t>
            </a:r>
            <a:r>
              <a:rPr lang="fr-FR" dirty="0"/>
              <a:t> help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925542"/>
            <a:ext cx="1769672" cy="1769672"/>
          </a:xfrm>
          <a:prstGeom prst="rect">
            <a:avLst/>
          </a:prstGeom>
        </p:spPr>
      </p:pic>
      <p:cxnSp>
        <p:nvCxnSpPr>
          <p:cNvPr id="5" name="Connecteur droit 4"/>
          <p:cNvCxnSpPr/>
          <p:nvPr/>
        </p:nvCxnSpPr>
        <p:spPr>
          <a:xfrm flipV="1">
            <a:off x="2708040" y="2602479"/>
            <a:ext cx="3235560" cy="758592"/>
          </a:xfrm>
          <a:prstGeom prst="line">
            <a:avLst/>
          </a:prstGeom>
          <a:ln w="254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Espace réservé du contenu 2"/>
          <p:cNvSpPr>
            <a:spLocks noGrp="1"/>
          </p:cNvSpPr>
          <p:nvPr>
            <p:ph idx="1"/>
          </p:nvPr>
        </p:nvSpPr>
        <p:spPr>
          <a:xfrm>
            <a:off x="6096000" y="1843888"/>
            <a:ext cx="4378377" cy="1517182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 smtClean="0"/>
              <a:t>Number</a:t>
            </a:r>
            <a:r>
              <a:rPr lang="fr-FR" dirty="0" smtClean="0"/>
              <a:t> of </a:t>
            </a:r>
            <a:r>
              <a:rPr lang="fr-FR" dirty="0" err="1" smtClean="0"/>
              <a:t>lines</a:t>
            </a:r>
            <a:r>
              <a:rPr lang="fr-FR" dirty="0" smtClean="0"/>
              <a:t> of code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 smtClean="0"/>
              <a:t>Cyclomatic</a:t>
            </a:r>
            <a:r>
              <a:rPr lang="fr-FR" dirty="0" smtClean="0"/>
              <a:t> </a:t>
            </a:r>
            <a:r>
              <a:rPr lang="fr-FR" dirty="0" err="1" smtClean="0"/>
              <a:t>complexity</a:t>
            </a:r>
            <a:endParaRPr lang="fr-FR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 smtClean="0"/>
              <a:t>Coding</a:t>
            </a:r>
            <a:r>
              <a:rPr lang="fr-FR" dirty="0" smtClean="0"/>
              <a:t> standard violations</a:t>
            </a:r>
            <a:endParaRPr lang="fr-FR" dirty="0"/>
          </a:p>
        </p:txBody>
      </p:sp>
      <p:sp>
        <p:nvSpPr>
          <p:cNvPr id="8" name="Espace réservé du contenu 2"/>
          <p:cNvSpPr txBox="1">
            <a:spLocks/>
          </p:cNvSpPr>
          <p:nvPr/>
        </p:nvSpPr>
        <p:spPr>
          <a:xfrm>
            <a:off x="6095999" y="3524963"/>
            <a:ext cx="4227851" cy="1484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 dirty="0" smtClean="0"/>
              <a:t>Flow of control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 dirty="0" smtClean="0"/>
              <a:t>Flow of information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 dirty="0" err="1" smtClean="0"/>
              <a:t>Proper</a:t>
            </a:r>
            <a:r>
              <a:rPr lang="fr-FR" dirty="0" smtClean="0"/>
              <a:t> data </a:t>
            </a:r>
            <a:r>
              <a:rPr lang="fr-FR" dirty="0" err="1" smtClean="0"/>
              <a:t>initialization</a:t>
            </a:r>
            <a:endParaRPr lang="fr-FR" dirty="0"/>
          </a:p>
        </p:txBody>
      </p:sp>
      <p:sp>
        <p:nvSpPr>
          <p:cNvPr id="9" name="Espace réservé du contenu 2"/>
          <p:cNvSpPr txBox="1">
            <a:spLocks/>
          </p:cNvSpPr>
          <p:nvPr/>
        </p:nvSpPr>
        <p:spPr>
          <a:xfrm>
            <a:off x="6096000" y="5172858"/>
            <a:ext cx="4227851" cy="1484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 dirty="0" err="1" smtClean="0"/>
              <a:t>Defect</a:t>
            </a:r>
            <a:r>
              <a:rPr lang="fr-FR" dirty="0" smtClean="0"/>
              <a:t> </a:t>
            </a:r>
            <a:r>
              <a:rPr lang="fr-FR" dirty="0" err="1" smtClean="0"/>
              <a:t>density</a:t>
            </a:r>
            <a:endParaRPr lang="fr-FR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 dirty="0" smtClean="0"/>
              <a:t>Absence of </a:t>
            </a:r>
            <a:r>
              <a:rPr lang="fr-FR" dirty="0" err="1" smtClean="0"/>
              <a:t>run</a:t>
            </a:r>
            <a:r>
              <a:rPr lang="fr-FR" dirty="0" smtClean="0"/>
              <a:t>-time </a:t>
            </a:r>
            <a:r>
              <a:rPr lang="fr-FR" dirty="0" err="1" smtClean="0"/>
              <a:t>errors</a:t>
            </a:r>
            <a:endParaRPr lang="fr-FR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 dirty="0" err="1" smtClean="0"/>
              <a:t>Safety</a:t>
            </a:r>
            <a:r>
              <a:rPr lang="fr-FR" dirty="0" smtClean="0"/>
              <a:t>/</a:t>
            </a:r>
            <a:r>
              <a:rPr lang="fr-FR" dirty="0" err="1" smtClean="0"/>
              <a:t>security</a:t>
            </a:r>
            <a:r>
              <a:rPr lang="fr-FR" dirty="0" smtClean="0"/>
              <a:t> </a:t>
            </a:r>
            <a:r>
              <a:rPr lang="fr-FR" dirty="0" err="1" smtClean="0"/>
              <a:t>properties</a:t>
            </a:r>
            <a:endParaRPr lang="fr-FR" dirty="0"/>
          </a:p>
        </p:txBody>
      </p:sp>
      <p:cxnSp>
        <p:nvCxnSpPr>
          <p:cNvPr id="11" name="Connecteur droit 10"/>
          <p:cNvCxnSpPr/>
          <p:nvPr/>
        </p:nvCxnSpPr>
        <p:spPr>
          <a:xfrm>
            <a:off x="2708040" y="3987210"/>
            <a:ext cx="3235560" cy="10632"/>
          </a:xfrm>
          <a:prstGeom prst="line">
            <a:avLst/>
          </a:prstGeom>
          <a:ln w="254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13"/>
          <p:cNvCxnSpPr/>
          <p:nvPr/>
        </p:nvCxnSpPr>
        <p:spPr>
          <a:xfrm>
            <a:off x="2654875" y="4551747"/>
            <a:ext cx="3209445" cy="1063295"/>
          </a:xfrm>
          <a:prstGeom prst="line">
            <a:avLst/>
          </a:prstGeom>
          <a:ln w="254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Espace réservé du contenu 2"/>
          <p:cNvSpPr txBox="1">
            <a:spLocks/>
          </p:cNvSpPr>
          <p:nvPr/>
        </p:nvSpPr>
        <p:spPr>
          <a:xfrm rot="20754999">
            <a:off x="2726222" y="2542592"/>
            <a:ext cx="2395870" cy="534688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 dirty="0" smtClean="0"/>
              <a:t>Light </a:t>
            </a:r>
            <a:r>
              <a:rPr lang="fr-FR" dirty="0" err="1" smtClean="0"/>
              <a:t>static</a:t>
            </a:r>
            <a:r>
              <a:rPr lang="fr-FR" dirty="0" smtClean="0"/>
              <a:t> </a:t>
            </a:r>
            <a:r>
              <a:rPr lang="fr-FR" dirty="0" err="1" smtClean="0"/>
              <a:t>analysis</a:t>
            </a:r>
            <a:endParaRPr lang="fr-FR" dirty="0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770926" y="3471775"/>
            <a:ext cx="2395870" cy="534688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 dirty="0" err="1" smtClean="0"/>
              <a:t>Deep</a:t>
            </a:r>
            <a:r>
              <a:rPr lang="fr-FR" dirty="0" smtClean="0"/>
              <a:t> </a:t>
            </a:r>
            <a:r>
              <a:rPr lang="fr-FR" dirty="0" err="1" smtClean="0"/>
              <a:t>static</a:t>
            </a:r>
            <a:r>
              <a:rPr lang="fr-FR" dirty="0" smtClean="0"/>
              <a:t> </a:t>
            </a:r>
            <a:r>
              <a:rPr lang="fr-FR" dirty="0" err="1" smtClean="0"/>
              <a:t>analysis</a:t>
            </a:r>
            <a:endParaRPr lang="fr-FR" dirty="0"/>
          </a:p>
        </p:txBody>
      </p:sp>
      <p:sp>
        <p:nvSpPr>
          <p:cNvPr id="18" name="Espace réservé du contenu 2"/>
          <p:cNvSpPr txBox="1">
            <a:spLocks/>
          </p:cNvSpPr>
          <p:nvPr/>
        </p:nvSpPr>
        <p:spPr>
          <a:xfrm rot="1056640">
            <a:off x="2934120" y="4526760"/>
            <a:ext cx="2403421" cy="485769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 dirty="0" err="1" smtClean="0"/>
              <a:t>Formal</a:t>
            </a:r>
            <a:r>
              <a:rPr lang="fr-FR" dirty="0" smtClean="0"/>
              <a:t> </a:t>
            </a:r>
            <a:r>
              <a:rPr lang="fr-FR" dirty="0" err="1" smtClean="0"/>
              <a:t>verification</a:t>
            </a:r>
            <a:endParaRPr lang="fr-FR" dirty="0"/>
          </a:p>
        </p:txBody>
      </p:sp>
      <p:pic>
        <p:nvPicPr>
          <p:cNvPr id="19" name="Espace réservé du contenu 3" descr="spark_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4637" b="-154637"/>
          <a:stretch>
            <a:fillRect/>
          </a:stretch>
        </p:blipFill>
        <p:spPr bwMode="auto">
          <a:xfrm rot="5400000">
            <a:off x="9302122" y="4242199"/>
            <a:ext cx="2788428" cy="1533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01188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Formal</a:t>
            </a:r>
            <a:r>
              <a:rPr lang="fr-FR" dirty="0"/>
              <a:t> </a:t>
            </a:r>
            <a:r>
              <a:rPr lang="fr-FR" dirty="0" err="1"/>
              <a:t>verification</a:t>
            </a:r>
            <a:r>
              <a:rPr lang="fr-FR" dirty="0"/>
              <a:t> in SPARK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925542"/>
            <a:ext cx="1769672" cy="1769672"/>
          </a:xfrm>
          <a:prstGeom prst="rect">
            <a:avLst/>
          </a:prstGeom>
        </p:spPr>
      </p:pic>
      <p:cxnSp>
        <p:nvCxnSpPr>
          <p:cNvPr id="5" name="Connecteur droit 4"/>
          <p:cNvCxnSpPr/>
          <p:nvPr/>
        </p:nvCxnSpPr>
        <p:spPr>
          <a:xfrm flipV="1">
            <a:off x="2708040" y="2602479"/>
            <a:ext cx="3235560" cy="758592"/>
          </a:xfrm>
          <a:prstGeom prst="line">
            <a:avLst/>
          </a:prstGeom>
          <a:ln w="254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necteur droit 5"/>
          <p:cNvCxnSpPr/>
          <p:nvPr/>
        </p:nvCxnSpPr>
        <p:spPr>
          <a:xfrm>
            <a:off x="2654875" y="4551747"/>
            <a:ext cx="3209445" cy="1063295"/>
          </a:xfrm>
          <a:prstGeom prst="line">
            <a:avLst/>
          </a:prstGeom>
          <a:ln w="254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1704603"/>
            <a:ext cx="1936307" cy="1936307"/>
          </a:xfrm>
          <a:prstGeom prst="rect">
            <a:avLst/>
          </a:prstGeom>
        </p:spPr>
      </p:pic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5152696" y="3442394"/>
            <a:ext cx="3887971" cy="589896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c</a:t>
            </a:r>
            <a:r>
              <a:rPr lang="fr-FR" dirty="0" smtClean="0"/>
              <a:t>ontrol flow graph (CFG)</a:t>
            </a:r>
            <a:endParaRPr lang="fr-FR" dirty="0"/>
          </a:p>
        </p:txBody>
      </p:sp>
      <p:sp>
        <p:nvSpPr>
          <p:cNvPr id="9" name="ZoneTexte 8"/>
          <p:cNvSpPr txBox="1"/>
          <p:nvPr/>
        </p:nvSpPr>
        <p:spPr>
          <a:xfrm>
            <a:off x="6209035" y="4880762"/>
            <a:ext cx="202972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 smtClean="0"/>
              <a:t>∃x. P(x) ⟹   </a:t>
            </a:r>
          </a:p>
          <a:p>
            <a:r>
              <a:rPr lang="fr-FR" sz="2800" b="1" dirty="0" smtClean="0"/>
              <a:t>¬∀x</a:t>
            </a:r>
            <a:r>
              <a:rPr lang="fr-FR" sz="2800" b="1" dirty="0"/>
              <a:t>. </a:t>
            </a:r>
            <a:r>
              <a:rPr lang="fr-FR" sz="2800" b="1" dirty="0" smtClean="0"/>
              <a:t>¬ P(x</a:t>
            </a:r>
            <a:r>
              <a:rPr lang="fr-FR" sz="2800" b="1" dirty="0"/>
              <a:t>)</a:t>
            </a:r>
          </a:p>
        </p:txBody>
      </p:sp>
      <p:sp>
        <p:nvSpPr>
          <p:cNvPr id="10" name="Espace réservé du contenu 2"/>
          <p:cNvSpPr txBox="1">
            <a:spLocks/>
          </p:cNvSpPr>
          <p:nvPr/>
        </p:nvSpPr>
        <p:spPr>
          <a:xfrm>
            <a:off x="5224321" y="5927182"/>
            <a:ext cx="3999150" cy="58989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 dirty="0" err="1" smtClean="0"/>
              <a:t>verification</a:t>
            </a:r>
            <a:r>
              <a:rPr lang="fr-FR" dirty="0" smtClean="0"/>
              <a:t> conditions (VC)</a:t>
            </a:r>
            <a:endParaRPr lang="fr-FR" dirty="0"/>
          </a:p>
        </p:txBody>
      </p:sp>
      <p:sp>
        <p:nvSpPr>
          <p:cNvPr id="11" name="Espace réservé du contenu 2"/>
          <p:cNvSpPr txBox="1">
            <a:spLocks/>
          </p:cNvSpPr>
          <p:nvPr/>
        </p:nvSpPr>
        <p:spPr>
          <a:xfrm>
            <a:off x="8596955" y="1787526"/>
            <a:ext cx="3513529" cy="15171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 sz="2000" u="sng" dirty="0" err="1" smtClean="0"/>
              <a:t>Benefits</a:t>
            </a:r>
            <a:endParaRPr lang="fr-FR" sz="2000" u="sng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 sz="2000" dirty="0" smtClean="0"/>
              <a:t>Correct </a:t>
            </a:r>
            <a:r>
              <a:rPr lang="fr-FR" sz="2000" dirty="0" err="1" smtClean="0"/>
              <a:t>initialization</a:t>
            </a:r>
            <a:endParaRPr lang="fr-FR" sz="2000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 sz="2000" dirty="0" smtClean="0"/>
              <a:t>Correct data </a:t>
            </a:r>
            <a:r>
              <a:rPr lang="fr-FR" sz="2000" dirty="0" err="1" smtClean="0"/>
              <a:t>dependencies</a:t>
            </a:r>
            <a:endParaRPr lang="fr-FR" sz="2000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 sz="2000" dirty="0" err="1" smtClean="0"/>
              <a:t>Safe</a:t>
            </a:r>
            <a:r>
              <a:rPr lang="fr-FR" sz="2000" dirty="0" smtClean="0"/>
              <a:t> concurrent </a:t>
            </a:r>
            <a:r>
              <a:rPr lang="fr-FR" sz="2000" dirty="0" err="1" smtClean="0"/>
              <a:t>access</a:t>
            </a:r>
            <a:endParaRPr lang="fr-FR" sz="2000" dirty="0"/>
          </a:p>
        </p:txBody>
      </p:sp>
      <p:sp>
        <p:nvSpPr>
          <p:cNvPr id="12" name="Espace réservé du contenu 2"/>
          <p:cNvSpPr txBox="1">
            <a:spLocks/>
          </p:cNvSpPr>
          <p:nvPr/>
        </p:nvSpPr>
        <p:spPr>
          <a:xfrm>
            <a:off x="8596955" y="4441009"/>
            <a:ext cx="3513529" cy="15171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 sz="2000" u="sng" dirty="0" err="1" smtClean="0"/>
              <a:t>Benefits</a:t>
            </a:r>
            <a:endParaRPr lang="fr-FR" sz="2000" u="sng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 sz="2000" dirty="0" smtClean="0"/>
              <a:t>Absence of </a:t>
            </a:r>
            <a:r>
              <a:rPr lang="fr-FR" sz="2000" dirty="0" err="1" smtClean="0"/>
              <a:t>run</a:t>
            </a:r>
            <a:r>
              <a:rPr lang="fr-FR" sz="2000" dirty="0" smtClean="0"/>
              <a:t>-time </a:t>
            </a:r>
            <a:r>
              <a:rPr lang="fr-FR" sz="2000" dirty="0" err="1" smtClean="0"/>
              <a:t>errors</a:t>
            </a:r>
            <a:endParaRPr lang="fr-FR" sz="2000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 sz="2000" dirty="0" err="1" smtClean="0"/>
              <a:t>Functional</a:t>
            </a:r>
            <a:r>
              <a:rPr lang="fr-FR" sz="2000" dirty="0" smtClean="0"/>
              <a:t> </a:t>
            </a:r>
            <a:r>
              <a:rPr lang="fr-FR" sz="2000" dirty="0" err="1" smtClean="0"/>
              <a:t>contracts</a:t>
            </a:r>
            <a:r>
              <a:rPr lang="fr-FR" sz="2000" dirty="0" smtClean="0"/>
              <a:t> </a:t>
            </a:r>
            <a:r>
              <a:rPr lang="fr-FR" sz="2000" dirty="0" err="1" smtClean="0"/>
              <a:t>proved</a:t>
            </a:r>
            <a:endParaRPr lang="fr-FR" sz="2000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 sz="2000" dirty="0" err="1" smtClean="0"/>
              <a:t>Safety</a:t>
            </a:r>
            <a:r>
              <a:rPr lang="fr-FR" sz="2000" dirty="0" smtClean="0"/>
              <a:t>/</a:t>
            </a:r>
            <a:r>
              <a:rPr lang="fr-FR" sz="2000" dirty="0" err="1" smtClean="0"/>
              <a:t>security</a:t>
            </a:r>
            <a:r>
              <a:rPr lang="fr-FR" sz="2000" dirty="0" smtClean="0"/>
              <a:t> </a:t>
            </a:r>
            <a:r>
              <a:rPr lang="fr-FR" sz="2000" dirty="0" err="1" smtClean="0"/>
              <a:t>properties</a:t>
            </a:r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8506416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Formal</a:t>
            </a:r>
            <a:r>
              <a:rPr lang="fr-FR" dirty="0"/>
              <a:t> </a:t>
            </a:r>
            <a:r>
              <a:rPr lang="fr-FR" dirty="0" err="1"/>
              <a:t>verification</a:t>
            </a:r>
            <a:r>
              <a:rPr lang="fr-FR" dirty="0"/>
              <a:t> </a:t>
            </a:r>
            <a:r>
              <a:rPr lang="fr-FR" dirty="0" err="1"/>
              <a:t>levels</a:t>
            </a:r>
            <a:endParaRPr lang="fr-FR" dirty="0"/>
          </a:p>
        </p:txBody>
      </p:sp>
      <p:sp>
        <p:nvSpPr>
          <p:cNvPr id="4" name="Ellipse 3"/>
          <p:cNvSpPr>
            <a:spLocks noChangeAspect="1"/>
          </p:cNvSpPr>
          <p:nvPr/>
        </p:nvSpPr>
        <p:spPr>
          <a:xfrm>
            <a:off x="9197685" y="5354411"/>
            <a:ext cx="1080000" cy="10800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Ellipse 4"/>
          <p:cNvSpPr>
            <a:spLocks noChangeAspect="1"/>
          </p:cNvSpPr>
          <p:nvPr/>
        </p:nvSpPr>
        <p:spPr>
          <a:xfrm>
            <a:off x="7143159" y="4235000"/>
            <a:ext cx="2160000" cy="2160000"/>
          </a:xfrm>
          <a:prstGeom prst="ellipse">
            <a:avLst/>
          </a:prstGeom>
          <a:solidFill>
            <a:schemeClr val="accent1">
              <a:alpha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Ellipse 5"/>
          <p:cNvSpPr>
            <a:spLocks noChangeAspect="1"/>
          </p:cNvSpPr>
          <p:nvPr/>
        </p:nvSpPr>
        <p:spPr>
          <a:xfrm>
            <a:off x="3950818" y="3155000"/>
            <a:ext cx="3240000" cy="3240000"/>
          </a:xfrm>
          <a:prstGeom prst="ellipse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9089985" y="5520563"/>
            <a:ext cx="1295400" cy="559766"/>
          </a:xfrm>
        </p:spPr>
        <p:txBody>
          <a:bodyPr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3600" dirty="0"/>
              <a:t>G</a:t>
            </a:r>
            <a:r>
              <a:rPr lang="fr-FR" sz="3600" dirty="0" smtClean="0"/>
              <a:t>old</a:t>
            </a:r>
            <a:endParaRPr lang="fr-FR" sz="3600" dirty="0"/>
          </a:p>
        </p:txBody>
      </p:sp>
      <p:sp>
        <p:nvSpPr>
          <p:cNvPr id="9" name="Espace réservé du contenu 2"/>
          <p:cNvSpPr txBox="1">
            <a:spLocks/>
          </p:cNvSpPr>
          <p:nvPr/>
        </p:nvSpPr>
        <p:spPr>
          <a:xfrm>
            <a:off x="7045373" y="4659401"/>
            <a:ext cx="2425004" cy="9018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 sz="6600" dirty="0" err="1"/>
              <a:t>S</a:t>
            </a:r>
            <a:r>
              <a:rPr lang="fr-FR" sz="6600" dirty="0" err="1" smtClean="0"/>
              <a:t>ilver</a:t>
            </a:r>
            <a:endParaRPr lang="fr-FR" sz="6600" dirty="0"/>
          </a:p>
        </p:txBody>
      </p:sp>
      <p:sp>
        <p:nvSpPr>
          <p:cNvPr id="10" name="Espace réservé du contenu 2"/>
          <p:cNvSpPr txBox="1">
            <a:spLocks/>
          </p:cNvSpPr>
          <p:nvPr/>
        </p:nvSpPr>
        <p:spPr>
          <a:xfrm>
            <a:off x="3985533" y="4080576"/>
            <a:ext cx="3170569" cy="13888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 sz="8000" dirty="0"/>
              <a:t>B</a:t>
            </a:r>
            <a:r>
              <a:rPr lang="fr-FR" sz="8000" dirty="0" smtClean="0"/>
              <a:t>ronze</a:t>
            </a:r>
            <a:endParaRPr lang="fr-FR" sz="8000" dirty="0"/>
          </a:p>
        </p:txBody>
      </p:sp>
      <p:sp>
        <p:nvSpPr>
          <p:cNvPr id="12" name="Espace réservé du contenu 2"/>
          <p:cNvSpPr txBox="1">
            <a:spLocks/>
          </p:cNvSpPr>
          <p:nvPr/>
        </p:nvSpPr>
        <p:spPr>
          <a:xfrm>
            <a:off x="1655158" y="1779829"/>
            <a:ext cx="1706217" cy="15171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 dirty="0" err="1" smtClean="0"/>
              <a:t>Strong</a:t>
            </a:r>
            <a:r>
              <a:rPr lang="fr-FR" dirty="0" smtClean="0"/>
              <a:t> </a:t>
            </a:r>
            <a:r>
              <a:rPr lang="fr-FR" dirty="0" err="1" smtClean="0"/>
              <a:t>coding</a:t>
            </a:r>
            <a:r>
              <a:rPr lang="fr-FR" dirty="0" smtClean="0"/>
              <a:t> standard</a:t>
            </a:r>
            <a:endParaRPr lang="fr-FR" dirty="0"/>
          </a:p>
        </p:txBody>
      </p:sp>
      <p:sp>
        <p:nvSpPr>
          <p:cNvPr id="13" name="Espace réservé du contenu 2"/>
          <p:cNvSpPr txBox="1">
            <a:spLocks/>
          </p:cNvSpPr>
          <p:nvPr/>
        </p:nvSpPr>
        <p:spPr>
          <a:xfrm>
            <a:off x="4640316" y="1324133"/>
            <a:ext cx="3077832" cy="19728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 dirty="0" smtClean="0"/>
              <a:t>Correct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 dirty="0" err="1" smtClean="0"/>
              <a:t>initialization</a:t>
            </a:r>
            <a:endParaRPr lang="fr-FR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 dirty="0"/>
              <a:t>a</a:t>
            </a:r>
            <a:r>
              <a:rPr lang="fr-FR" dirty="0" smtClean="0"/>
              <a:t>nd </a:t>
            </a:r>
            <a:r>
              <a:rPr lang="fr-FR" dirty="0"/>
              <a:t>d</a:t>
            </a:r>
            <a:r>
              <a:rPr lang="fr-FR" dirty="0" smtClean="0"/>
              <a:t>ata </a:t>
            </a:r>
            <a:r>
              <a:rPr lang="fr-FR" dirty="0" err="1" smtClean="0"/>
              <a:t>dependencies</a:t>
            </a:r>
            <a:endParaRPr lang="fr-FR" dirty="0"/>
          </a:p>
        </p:txBody>
      </p:sp>
      <p:sp>
        <p:nvSpPr>
          <p:cNvPr id="14" name="Espace réservé du contenu 2"/>
          <p:cNvSpPr txBox="1">
            <a:spLocks/>
          </p:cNvSpPr>
          <p:nvPr/>
        </p:nvSpPr>
        <p:spPr>
          <a:xfrm>
            <a:off x="7235620" y="3257818"/>
            <a:ext cx="2471810" cy="15171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 smtClean="0"/>
              <a:t>Absence of </a:t>
            </a:r>
            <a:r>
              <a:rPr lang="fr-FR" dirty="0" err="1" smtClean="0"/>
              <a:t>run</a:t>
            </a:r>
            <a:r>
              <a:rPr lang="fr-FR" dirty="0" smtClean="0"/>
              <a:t>-time </a:t>
            </a:r>
            <a:r>
              <a:rPr lang="fr-FR" dirty="0" err="1" smtClean="0"/>
              <a:t>errors</a:t>
            </a:r>
            <a:endParaRPr lang="fr-FR" dirty="0"/>
          </a:p>
        </p:txBody>
      </p:sp>
      <p:sp>
        <p:nvSpPr>
          <p:cNvPr id="15" name="Espace réservé du contenu 2"/>
          <p:cNvSpPr txBox="1">
            <a:spLocks/>
          </p:cNvSpPr>
          <p:nvPr/>
        </p:nvSpPr>
        <p:spPr>
          <a:xfrm>
            <a:off x="9983633" y="4032883"/>
            <a:ext cx="3082540" cy="15171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 dirty="0" err="1" smtClean="0"/>
              <a:t>Safety</a:t>
            </a:r>
            <a:r>
              <a:rPr lang="fr-FR" dirty="0" smtClean="0"/>
              <a:t> and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 dirty="0" err="1" smtClean="0"/>
              <a:t>security</a:t>
            </a:r>
            <a:r>
              <a:rPr lang="fr-FR" dirty="0" smtClean="0"/>
              <a:t>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 dirty="0" err="1" smtClean="0"/>
              <a:t>properties</a:t>
            </a:r>
            <a:endParaRPr lang="fr-FR" dirty="0"/>
          </a:p>
        </p:txBody>
      </p:sp>
      <p:sp>
        <p:nvSpPr>
          <p:cNvPr id="16" name="Ellipse 15"/>
          <p:cNvSpPr>
            <a:spLocks noChangeAspect="1"/>
          </p:cNvSpPr>
          <p:nvPr/>
        </p:nvSpPr>
        <p:spPr>
          <a:xfrm>
            <a:off x="710818" y="3155000"/>
            <a:ext cx="3240000" cy="3240000"/>
          </a:xfrm>
          <a:prstGeom prst="ellipse">
            <a:avLst/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Espace réservé du contenu 2"/>
          <p:cNvSpPr txBox="1">
            <a:spLocks/>
          </p:cNvSpPr>
          <p:nvPr/>
        </p:nvSpPr>
        <p:spPr>
          <a:xfrm>
            <a:off x="528438" y="4070006"/>
            <a:ext cx="3604760" cy="148005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 sz="8000" dirty="0"/>
              <a:t>S</a:t>
            </a:r>
            <a:r>
              <a:rPr lang="fr-FR" sz="8000" dirty="0" smtClean="0"/>
              <a:t>tone</a:t>
            </a:r>
            <a:endParaRPr lang="fr-FR" sz="8000" dirty="0"/>
          </a:p>
        </p:txBody>
      </p:sp>
    </p:spTree>
    <p:extLst>
      <p:ext uri="{BB962C8B-B14F-4D97-AF65-F5344CB8AC3E}">
        <p14:creationId xmlns:p14="http://schemas.microsoft.com/office/powerpoint/2010/main" val="2302996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Stone </a:t>
            </a:r>
            <a:r>
              <a:rPr lang="fr-FR" dirty="0" err="1"/>
              <a:t>level</a:t>
            </a:r>
            <a:r>
              <a:rPr lang="fr-FR" dirty="0"/>
              <a:t>: </a:t>
            </a:r>
            <a:r>
              <a:rPr lang="fr-FR" dirty="0" err="1"/>
              <a:t>strong</a:t>
            </a:r>
            <a:r>
              <a:rPr lang="fr-FR" dirty="0"/>
              <a:t> </a:t>
            </a:r>
            <a:r>
              <a:rPr lang="fr-FR" dirty="0" err="1"/>
              <a:t>coding</a:t>
            </a:r>
            <a:r>
              <a:rPr lang="fr-FR" dirty="0"/>
              <a:t> standard</a:t>
            </a:r>
          </a:p>
        </p:txBody>
      </p:sp>
      <p:graphicFrame>
        <p:nvGraphicFramePr>
          <p:cNvPr id="4" name="Espace réservé du contenu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40104772"/>
              </p:ext>
            </p:extLst>
          </p:nvPr>
        </p:nvGraphicFramePr>
        <p:xfrm>
          <a:off x="838200" y="2130425"/>
          <a:ext cx="10515600" cy="3688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0"/>
                <a:gridCol w="52578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sz="4400" dirty="0" smtClean="0"/>
                        <a:t>SPARK</a:t>
                      </a:r>
                      <a:endParaRPr lang="fr-FR" sz="4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4400" dirty="0" smtClean="0"/>
                        <a:t>MISRA C</a:t>
                      </a:r>
                      <a:endParaRPr lang="fr-FR" sz="4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400" dirty="0" err="1" smtClean="0"/>
                        <a:t>Strong</a:t>
                      </a:r>
                      <a:r>
                        <a:rPr lang="fr-FR" sz="2400" dirty="0" smtClean="0"/>
                        <a:t> </a:t>
                      </a:r>
                      <a:r>
                        <a:rPr lang="fr-FR" sz="2400" dirty="0" err="1" smtClean="0"/>
                        <a:t>rich</a:t>
                      </a:r>
                      <a:r>
                        <a:rPr lang="fr-FR" sz="2400" dirty="0" smtClean="0"/>
                        <a:t> </a:t>
                      </a:r>
                      <a:r>
                        <a:rPr lang="fr-FR" sz="2400" dirty="0" err="1" smtClean="0"/>
                        <a:t>typing</a:t>
                      </a:r>
                      <a:r>
                        <a:rPr lang="fr-FR" sz="2400" dirty="0" smtClean="0"/>
                        <a:t> </a:t>
                      </a:r>
                      <a:r>
                        <a:rPr lang="fr-FR" sz="2400" dirty="0" err="1" smtClean="0"/>
                        <a:t>inherited</a:t>
                      </a:r>
                      <a:r>
                        <a:rPr lang="fr-FR" sz="2400" dirty="0" smtClean="0"/>
                        <a:t> </a:t>
                      </a:r>
                      <a:r>
                        <a:rPr lang="fr-FR" sz="2400" dirty="0" err="1" smtClean="0"/>
                        <a:t>from</a:t>
                      </a:r>
                      <a:r>
                        <a:rPr lang="fr-FR" sz="2400" dirty="0" smtClean="0"/>
                        <a:t> Ada</a:t>
                      </a:r>
                      <a:endParaRPr lang="fr-FR" sz="2400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2400" dirty="0" smtClean="0"/>
                        <a:t>MISRA C </a:t>
                      </a:r>
                      <a:r>
                        <a:rPr lang="fr-FR" sz="2400" i="1" dirty="0" smtClean="0"/>
                        <a:t>essential type</a:t>
                      </a:r>
                      <a:endParaRPr lang="fr-FR" sz="2400" i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400" dirty="0" smtClean="0"/>
                        <a:t>Absence of </a:t>
                      </a:r>
                      <a:r>
                        <a:rPr lang="fr-FR" sz="2400" dirty="0" err="1" smtClean="0"/>
                        <a:t>side-effects</a:t>
                      </a:r>
                      <a:r>
                        <a:rPr lang="fr-FR" sz="2400" dirty="0" smtClean="0"/>
                        <a:t> in expressions</a:t>
                      </a:r>
                      <a:endParaRPr lang="fr-FR" sz="2400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2400" dirty="0" smtClean="0"/>
                        <a:t>MISRA C </a:t>
                      </a:r>
                      <a:r>
                        <a:rPr lang="fr-FR" sz="2400" i="1" dirty="0" smtClean="0"/>
                        <a:t>persistent </a:t>
                      </a:r>
                      <a:r>
                        <a:rPr lang="fr-FR" sz="2400" i="1" dirty="0" err="1" smtClean="0"/>
                        <a:t>side</a:t>
                      </a:r>
                      <a:r>
                        <a:rPr lang="fr-FR" sz="2400" i="1" dirty="0" smtClean="0"/>
                        <a:t> </a:t>
                      </a:r>
                      <a:r>
                        <a:rPr lang="fr-FR" sz="2400" i="1" dirty="0" err="1" smtClean="0"/>
                        <a:t>effects</a:t>
                      </a:r>
                      <a:endParaRPr lang="fr-FR" sz="2400" i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indent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fr-FR" sz="2400" dirty="0" smtClean="0"/>
                        <a:t>Pointers, </a:t>
                      </a:r>
                      <a:r>
                        <a:rPr lang="fr-FR" sz="2400" dirty="0" err="1" smtClean="0"/>
                        <a:t>dynamic</a:t>
                      </a:r>
                      <a:r>
                        <a:rPr lang="fr-FR" sz="2400" dirty="0" smtClean="0"/>
                        <a:t> allocation and aliasing </a:t>
                      </a:r>
                      <a:r>
                        <a:rPr lang="fr-FR" sz="2400" dirty="0" err="1" smtClean="0"/>
                        <a:t>isolated</a:t>
                      </a:r>
                      <a:r>
                        <a:rPr lang="fr-FR" sz="2400" dirty="0" smtClean="0"/>
                        <a:t> in non-SPARK code</a:t>
                      </a:r>
                      <a:r>
                        <a:rPr lang="fr-FR" sz="2400" baseline="0" dirty="0" smtClean="0"/>
                        <a:t> </a:t>
                      </a:r>
                      <a:r>
                        <a:rPr lang="fr-FR" sz="2400" dirty="0" smtClean="0"/>
                        <a:t>(but </a:t>
                      </a:r>
                      <a:r>
                        <a:rPr lang="fr-FR" sz="2400" dirty="0" err="1" smtClean="0"/>
                        <a:t>addresses</a:t>
                      </a:r>
                      <a:r>
                        <a:rPr lang="fr-FR" sz="2400" dirty="0" smtClean="0"/>
                        <a:t> and </a:t>
                      </a:r>
                      <a:r>
                        <a:rPr lang="fr-FR" sz="2400" dirty="0" err="1" smtClean="0"/>
                        <a:t>references</a:t>
                      </a:r>
                      <a:r>
                        <a:rPr lang="fr-FR" sz="2400" dirty="0" smtClean="0"/>
                        <a:t> are ok)</a:t>
                      </a:r>
                      <a:endParaRPr lang="fr-FR" sz="2400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2400" dirty="0" smtClean="0"/>
                        <a:t>MISRA C restrictions on pointers and </a:t>
                      </a:r>
                      <a:r>
                        <a:rPr lang="fr-FR" sz="2400" dirty="0" err="1" smtClean="0"/>
                        <a:t>dynamic</a:t>
                      </a:r>
                      <a:r>
                        <a:rPr lang="fr-FR" sz="2400" dirty="0" smtClean="0"/>
                        <a:t> allocation</a:t>
                      </a:r>
                      <a:endParaRPr lang="fr-FR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400" dirty="0" err="1" smtClean="0"/>
                        <a:t>Safe</a:t>
                      </a:r>
                      <a:r>
                        <a:rPr lang="fr-FR" sz="2400" dirty="0" smtClean="0"/>
                        <a:t> </a:t>
                      </a:r>
                      <a:r>
                        <a:rPr lang="fr-FR" sz="2400" dirty="0" err="1" smtClean="0"/>
                        <a:t>concurrency</a:t>
                      </a:r>
                      <a:r>
                        <a:rPr lang="fr-FR" sz="2400" dirty="0" smtClean="0"/>
                        <a:t> </a:t>
                      </a:r>
                      <a:r>
                        <a:rPr lang="fr-FR" sz="2400" dirty="0" err="1" smtClean="0"/>
                        <a:t>through</a:t>
                      </a:r>
                      <a:r>
                        <a:rPr lang="fr-FR" sz="2400" dirty="0" smtClean="0"/>
                        <a:t> </a:t>
                      </a:r>
                      <a:r>
                        <a:rPr lang="fr-FR" sz="2400" dirty="0" err="1" smtClean="0"/>
                        <a:t>language</a:t>
                      </a:r>
                      <a:r>
                        <a:rPr lang="fr-FR" sz="2400" dirty="0" smtClean="0"/>
                        <a:t> </a:t>
                      </a:r>
                      <a:r>
                        <a:rPr lang="fr-FR" sz="2400" dirty="0" err="1" smtClean="0"/>
                        <a:t>mechanisms</a:t>
                      </a:r>
                      <a:endParaRPr lang="fr-FR" sz="2400" dirty="0" smtClean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2400" dirty="0"/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505706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Bronze </a:t>
            </a:r>
            <a:r>
              <a:rPr lang="fr-FR" dirty="0" err="1"/>
              <a:t>level</a:t>
            </a:r>
            <a:r>
              <a:rPr lang="fr-FR" dirty="0"/>
              <a:t>: know </a:t>
            </a:r>
            <a:r>
              <a:rPr lang="fr-FR" dirty="0" err="1"/>
              <a:t>your</a:t>
            </a:r>
            <a:r>
              <a:rPr lang="fr-FR" dirty="0"/>
              <a:t> data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28184"/>
          </a:xfrm>
        </p:spPr>
        <p:txBody>
          <a:bodyPr>
            <a:normAutofit/>
          </a:bodyPr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dirty="0"/>
              <a:t>Global </a:t>
            </a:r>
            <a:r>
              <a:rPr lang="fr-FR" dirty="0" smtClean="0"/>
              <a:t>variables are </a:t>
            </a:r>
            <a:r>
              <a:rPr lang="fr-FR" dirty="0" err="1"/>
              <a:t>e</a:t>
            </a:r>
            <a:r>
              <a:rPr lang="fr-FR" dirty="0" err="1" smtClean="0"/>
              <a:t>vil</a:t>
            </a:r>
            <a:r>
              <a:rPr lang="mr-IN" dirty="0" smtClean="0"/>
              <a:t>…</a:t>
            </a:r>
            <a:r>
              <a:rPr lang="en-US" dirty="0" smtClean="0"/>
              <a:t> unless known with SPARK</a:t>
            </a:r>
            <a:endParaRPr lang="fr-FR" dirty="0" smtClean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fr-FR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fr-FR" dirty="0" smtClean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fr-FR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fr-FR" dirty="0" smtClean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fr-FR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dirty="0" err="1" smtClean="0"/>
              <a:t>Any</a:t>
            </a:r>
            <a:r>
              <a:rPr lang="fr-FR" dirty="0" smtClean="0"/>
              <a:t> </a:t>
            </a:r>
            <a:r>
              <a:rPr lang="fr-FR" dirty="0" err="1" smtClean="0"/>
              <a:t>mismatch</a:t>
            </a:r>
            <a:r>
              <a:rPr lang="fr-FR" dirty="0" smtClean="0"/>
              <a:t> </a:t>
            </a:r>
            <a:r>
              <a:rPr lang="fr-FR" dirty="0" err="1" smtClean="0"/>
              <a:t>between</a:t>
            </a:r>
            <a:r>
              <a:rPr lang="fr-FR" dirty="0" smtClean="0"/>
              <a:t> </a:t>
            </a:r>
            <a:r>
              <a:rPr lang="fr-FR" dirty="0" err="1" smtClean="0"/>
              <a:t>contract</a:t>
            </a:r>
            <a:r>
              <a:rPr lang="fr-FR" dirty="0" smtClean="0"/>
              <a:t> and code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  <a:r>
              <a:rPr lang="fr-FR" dirty="0" err="1" smtClean="0"/>
              <a:t>detected</a:t>
            </a:r>
            <a:r>
              <a:rPr lang="fr-FR" dirty="0" smtClean="0"/>
              <a:t> (maintenance)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fr-FR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dirty="0" err="1" smtClean="0"/>
              <a:t>Parameter</a:t>
            </a:r>
            <a:r>
              <a:rPr lang="fr-FR" dirty="0" smtClean="0"/>
              <a:t> and global modes (in/out/in out) support </a:t>
            </a:r>
            <a:r>
              <a:rPr lang="fr-FR" dirty="0" err="1" smtClean="0"/>
              <a:t>modular</a:t>
            </a:r>
            <a:r>
              <a:rPr lang="fr-FR" dirty="0" smtClean="0"/>
              <a:t> </a:t>
            </a:r>
            <a:r>
              <a:rPr lang="fr-FR" dirty="0" err="1" smtClean="0"/>
              <a:t>analysis</a:t>
            </a:r>
            <a:r>
              <a:rPr lang="fr-FR" dirty="0" smtClean="0"/>
              <a:t> of data </a:t>
            </a:r>
            <a:r>
              <a:rPr lang="fr-FR" dirty="0" err="1" smtClean="0"/>
              <a:t>initialization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138" y="2504661"/>
            <a:ext cx="9038811" cy="1775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060789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Bureau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Bureau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6959</TotalTime>
  <Words>1089</Words>
  <Application>Microsoft Macintosh PowerPoint</Application>
  <PresentationFormat>Grand écran</PresentationFormat>
  <Paragraphs>259</Paragraphs>
  <Slides>22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22</vt:i4>
      </vt:variant>
    </vt:vector>
  </HeadingPairs>
  <TitlesOfParts>
    <vt:vector size="27" baseType="lpstr">
      <vt:lpstr>Calibri</vt:lpstr>
      <vt:lpstr>Calibri Light</vt:lpstr>
      <vt:lpstr>Mangal</vt:lpstr>
      <vt:lpstr>Arial</vt:lpstr>
      <vt:lpstr>Thème Office</vt:lpstr>
      <vt:lpstr>Building High Assurance Software without Breaking the Bank</vt:lpstr>
      <vt:lpstr>Why it matters to know your software?</vt:lpstr>
      <vt:lpstr>What we would like to know about software</vt:lpstr>
      <vt:lpstr>What do you know about your software?</vt:lpstr>
      <vt:lpstr>How SPARK and formal verification can help</vt:lpstr>
      <vt:lpstr>Formal verification in SPARK</vt:lpstr>
      <vt:lpstr>Formal verification levels</vt:lpstr>
      <vt:lpstr>Stone level: strong coding standard</vt:lpstr>
      <vt:lpstr>Bronze level: know your data</vt:lpstr>
      <vt:lpstr>Silver level: control your software</vt:lpstr>
      <vt:lpstr>Gold level: know your software</vt:lpstr>
      <vt:lpstr>The path to adoption</vt:lpstr>
      <vt:lpstr>Examples of industrial practice with SPARK</vt:lpstr>
      <vt:lpstr>SPARK in Avionics &amp; Defence</vt:lpstr>
      <vt:lpstr>SPARK in Air Traffic Management</vt:lpstr>
      <vt:lpstr>SPARK in Security</vt:lpstr>
      <vt:lpstr>Learning SPARK</vt:lpstr>
      <vt:lpstr>Comparison between SPARK and MISRA C</vt:lpstr>
      <vt:lpstr>Myth Buster: This is not for software engineers</vt:lpstr>
      <vt:lpstr>Myth Buster: It is going to cost too much</vt:lpstr>
      <vt:lpstr>Myth Buster: It does not work in my environment</vt:lpstr>
      <vt:lpstr>Links</vt:lpstr>
    </vt:vector>
  </TitlesOfParts>
  <Company/>
  <LinksUpToDate>false</LinksUpToDate>
  <SharedDoc>false</SharedDoc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Yannick Moy</dc:creator>
  <cp:lastModifiedBy>Yannick Moy</cp:lastModifiedBy>
  <cp:revision>133</cp:revision>
  <dcterms:created xsi:type="dcterms:W3CDTF">2016-11-22T10:13:05Z</dcterms:created>
  <dcterms:modified xsi:type="dcterms:W3CDTF">2016-11-29T08:41:07Z</dcterms:modified>
</cp:coreProperties>
</file>